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saveSubsetFonts="1" autoCompressPictures="0">
  <p:sldMasterIdLst>
    <p:sldMasterId id="2147483658" r:id="rId1"/>
  </p:sldMasterIdLst>
  <p:notesMasterIdLst>
    <p:notesMasterId r:id="rId81"/>
  </p:notesMasterIdLst>
  <p:sldIdLst>
    <p:sldId id="256" r:id="rId2"/>
    <p:sldId id="383" r:id="rId3"/>
    <p:sldId id="258" r:id="rId4"/>
    <p:sldId id="371" r:id="rId5"/>
    <p:sldId id="378" r:id="rId6"/>
    <p:sldId id="368" r:id="rId7"/>
    <p:sldId id="266" r:id="rId8"/>
    <p:sldId id="260" r:id="rId9"/>
    <p:sldId id="331" r:id="rId10"/>
    <p:sldId id="370" r:id="rId11"/>
    <p:sldId id="372" r:id="rId12"/>
    <p:sldId id="261" r:id="rId13"/>
    <p:sldId id="290" r:id="rId14"/>
    <p:sldId id="363" r:id="rId15"/>
    <p:sldId id="332" r:id="rId16"/>
    <p:sldId id="335" r:id="rId17"/>
    <p:sldId id="310" r:id="rId18"/>
    <p:sldId id="319" r:id="rId19"/>
    <p:sldId id="336" r:id="rId20"/>
    <p:sldId id="318" r:id="rId21"/>
    <p:sldId id="337" r:id="rId22"/>
    <p:sldId id="322" r:id="rId23"/>
    <p:sldId id="338" r:id="rId24"/>
    <p:sldId id="339" r:id="rId25"/>
    <p:sldId id="312" r:id="rId26"/>
    <p:sldId id="341" r:id="rId27"/>
    <p:sldId id="313" r:id="rId28"/>
    <p:sldId id="345" r:id="rId29"/>
    <p:sldId id="343" r:id="rId30"/>
    <p:sldId id="314" r:id="rId31"/>
    <p:sldId id="346" r:id="rId32"/>
    <p:sldId id="316" r:id="rId33"/>
    <p:sldId id="347" r:id="rId34"/>
    <p:sldId id="344" r:id="rId35"/>
    <p:sldId id="379" r:id="rId36"/>
    <p:sldId id="380" r:id="rId37"/>
    <p:sldId id="381" r:id="rId38"/>
    <p:sldId id="382" r:id="rId39"/>
    <p:sldId id="340" r:id="rId40"/>
    <p:sldId id="292" r:id="rId41"/>
    <p:sldId id="348" r:id="rId42"/>
    <p:sldId id="294" r:id="rId43"/>
    <p:sldId id="295" r:id="rId44"/>
    <p:sldId id="296" r:id="rId45"/>
    <p:sldId id="342" r:id="rId46"/>
    <p:sldId id="299" r:id="rId47"/>
    <p:sldId id="349" r:id="rId48"/>
    <p:sldId id="297" r:id="rId49"/>
    <p:sldId id="298" r:id="rId50"/>
    <p:sldId id="350" r:id="rId51"/>
    <p:sldId id="352" r:id="rId52"/>
    <p:sldId id="351" r:id="rId53"/>
    <p:sldId id="300" r:id="rId54"/>
    <p:sldId id="353" r:id="rId55"/>
    <p:sldId id="369" r:id="rId56"/>
    <p:sldId id="303" r:id="rId57"/>
    <p:sldId id="354" r:id="rId58"/>
    <p:sldId id="304" r:id="rId59"/>
    <p:sldId id="317" r:id="rId60"/>
    <p:sldId id="301" r:id="rId61"/>
    <p:sldId id="359" r:id="rId62"/>
    <p:sldId id="302" r:id="rId63"/>
    <p:sldId id="360" r:id="rId64"/>
    <p:sldId id="356" r:id="rId65"/>
    <p:sldId id="358" r:id="rId66"/>
    <p:sldId id="361" r:id="rId67"/>
    <p:sldId id="362" r:id="rId68"/>
    <p:sldId id="357" r:id="rId69"/>
    <p:sldId id="305" r:id="rId70"/>
    <p:sldId id="355" r:id="rId71"/>
    <p:sldId id="374" r:id="rId72"/>
    <p:sldId id="375" r:id="rId73"/>
    <p:sldId id="376" r:id="rId74"/>
    <p:sldId id="377" r:id="rId75"/>
    <p:sldId id="373" r:id="rId76"/>
    <p:sldId id="367" r:id="rId77"/>
    <p:sldId id="280" r:id="rId78"/>
    <p:sldId id="283" r:id="rId79"/>
    <p:sldId id="284" r:id="rId8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59E6D44A-6743-4B3B-A18D-F56D428C44B2}">
          <p14:sldIdLst>
            <p14:sldId id="256"/>
            <p14:sldId id="383"/>
            <p14:sldId id="258"/>
            <p14:sldId id="371"/>
            <p14:sldId id="378"/>
            <p14:sldId id="368"/>
            <p14:sldId id="266"/>
            <p14:sldId id="260"/>
            <p14:sldId id="331"/>
            <p14:sldId id="370"/>
            <p14:sldId id="372"/>
            <p14:sldId id="261"/>
            <p14:sldId id="290"/>
            <p14:sldId id="363"/>
            <p14:sldId id="332"/>
            <p14:sldId id="335"/>
            <p14:sldId id="310"/>
            <p14:sldId id="319"/>
            <p14:sldId id="336"/>
            <p14:sldId id="318"/>
            <p14:sldId id="337"/>
            <p14:sldId id="322"/>
            <p14:sldId id="338"/>
            <p14:sldId id="339"/>
            <p14:sldId id="312"/>
            <p14:sldId id="341"/>
            <p14:sldId id="313"/>
            <p14:sldId id="345"/>
            <p14:sldId id="343"/>
            <p14:sldId id="314"/>
            <p14:sldId id="346"/>
            <p14:sldId id="316"/>
            <p14:sldId id="347"/>
            <p14:sldId id="344"/>
            <p14:sldId id="379"/>
            <p14:sldId id="380"/>
            <p14:sldId id="381"/>
            <p14:sldId id="382"/>
            <p14:sldId id="340"/>
            <p14:sldId id="292"/>
            <p14:sldId id="348"/>
            <p14:sldId id="294"/>
            <p14:sldId id="295"/>
            <p14:sldId id="296"/>
            <p14:sldId id="342"/>
            <p14:sldId id="299"/>
            <p14:sldId id="349"/>
            <p14:sldId id="297"/>
            <p14:sldId id="298"/>
            <p14:sldId id="350"/>
            <p14:sldId id="352"/>
            <p14:sldId id="351"/>
            <p14:sldId id="300"/>
            <p14:sldId id="353"/>
            <p14:sldId id="369"/>
            <p14:sldId id="303"/>
            <p14:sldId id="354"/>
            <p14:sldId id="304"/>
            <p14:sldId id="317"/>
            <p14:sldId id="301"/>
            <p14:sldId id="359"/>
            <p14:sldId id="302"/>
            <p14:sldId id="360"/>
            <p14:sldId id="356"/>
            <p14:sldId id="358"/>
            <p14:sldId id="361"/>
            <p14:sldId id="362"/>
            <p14:sldId id="357"/>
            <p14:sldId id="305"/>
            <p14:sldId id="355"/>
            <p14:sldId id="374"/>
            <p14:sldId id="375"/>
            <p14:sldId id="376"/>
            <p14:sldId id="377"/>
            <p14:sldId id="373"/>
            <p14:sldId id="367"/>
            <p14:sldId id="280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CD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0CA96E-070F-4FD1-8EBE-C24FC932CD12}" v="505" dt="2017-08-14T21:31:22.408"/>
  </p1510:revLst>
</p1510:revInfo>
</file>

<file path=ppt/tableStyles.xml><?xml version="1.0" encoding="utf-8"?>
<a:tblStyleLst xmlns:a="http://schemas.openxmlformats.org/drawingml/2006/main" def="{7E5972CD-3FF6-4065-89B5-2A887F6664D9}">
  <a:tblStyle styleId="{7E5972CD-3FF6-4065-89B5-2A887F6664D9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1"/>
    <p:restoredTop sz="85203" autoAdjust="0"/>
  </p:normalViewPr>
  <p:slideViewPr>
    <p:cSldViewPr snapToGrid="0">
      <p:cViewPr varScale="1">
        <p:scale>
          <a:sx n="111" d="100"/>
          <a:sy n="111" d="100"/>
        </p:scale>
        <p:origin x="1128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0221418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9614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●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38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7645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0272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8950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59810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46341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97289B2-EFF7-4A6B-8999-60AEE98773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52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BFDB9953-E919-4BA1-A4A4-E66081FB13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709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135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9987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6982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196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3671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7689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0647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69621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69246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CEB8336-40EA-4523-89DC-F55DD0EA6C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1411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09325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3117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1EC07A3A-52D3-4517-AFC7-4DB8DBECE5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258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93748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1462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035B106D-7F11-4A22-AC3F-769D7C7A16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2498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7390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5A1EE4E0-B985-4119-B7D8-B6D289EF30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3558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79212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37192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10410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824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66629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8780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51842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460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76748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79662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10710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280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37167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32891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95129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6201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0997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1530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2699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3224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519325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5761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961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54261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9014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677281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BF879FE-7986-45C8-B360-5C86C5A3C6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73318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2857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718681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BF879FE-7986-45C8-B360-5C86C5A3C6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41647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882625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BF879FE-7986-45C8-B360-5C86C5A3C6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2864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043105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7892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80385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BF879FE-7986-45C8-B360-5C86C5A3C6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0905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388803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593497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766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340486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385676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69603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035B106D-7F11-4A22-AC3F-769D7C7A16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27381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88912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679808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3519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065766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Shape 4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381322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Shape 8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527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208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196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699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cxnSp>
        <p:nvCxnSpPr>
          <p:cNvPr id="10" name="Shape 10"/>
          <p:cNvCxnSpPr/>
          <p:nvPr/>
        </p:nvCxnSpPr>
        <p:spPr>
          <a:xfrm>
            <a:off x="-6025" y="3676511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" name="Shape 11"/>
          <p:cNvSpPr/>
          <p:nvPr/>
        </p:nvSpPr>
        <p:spPr>
          <a:xfrm>
            <a:off x="1117950" y="3393000"/>
            <a:ext cx="566999" cy="566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1400">
                <a:highlight>
                  <a:srgbClr val="FFCD00"/>
                </a:highlight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9pPr>
          </a:lstStyle>
          <a:p>
            <a:endParaRPr/>
          </a:p>
        </p:txBody>
      </p:sp>
      <p:cxnSp>
        <p:nvCxnSpPr>
          <p:cNvPr id="14" name="Shape 14"/>
          <p:cNvCxnSpPr/>
          <p:nvPr/>
        </p:nvCxnSpPr>
        <p:spPr>
          <a:xfrm>
            <a:off x="-6025" y="2571761"/>
            <a:ext cx="19844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5" name="Shape 15"/>
          <p:cNvSpPr/>
          <p:nvPr/>
        </p:nvSpPr>
        <p:spPr>
          <a:xfrm>
            <a:off x="1117950" y="2288250"/>
            <a:ext cx="566999" cy="566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799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cxnSp>
        <p:nvCxnSpPr>
          <p:cNvPr id="17" name="Shape 17"/>
          <p:cNvCxnSpPr/>
          <p:nvPr/>
        </p:nvCxnSpPr>
        <p:spPr>
          <a:xfrm>
            <a:off x="5898975" y="2571750"/>
            <a:ext cx="32510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8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spcBef>
                <a:spcPts val="0"/>
              </a:spcBef>
              <a:buFont typeface="Lora"/>
              <a:buChar char="○"/>
              <a:defRPr i="1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spcBef>
                <a:spcPts val="0"/>
              </a:spcBef>
              <a:buFont typeface="Lora"/>
              <a:buChar char="■"/>
              <a:defRPr i="1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spcBef>
                <a:spcPts val="0"/>
              </a:spcBef>
              <a:buSzPct val="1000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spcBef>
                <a:spcPts val="0"/>
              </a:spcBef>
              <a:buSzPct val="1000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spcBef>
                <a:spcPts val="0"/>
              </a:spcBef>
              <a:buSzPct val="1000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spcBef>
                <a:spcPts val="0"/>
              </a:spcBef>
              <a:buSzPct val="1000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spcBef>
                <a:spcPts val="0"/>
              </a:spcBef>
              <a:buSzPct val="1000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8pPr>
            <a:lvl9pPr lvl="8" algn="ctr">
              <a:spcBef>
                <a:spcPts val="0"/>
              </a:spcBef>
              <a:buSzPct val="1000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cxnSp>
        <p:nvCxnSpPr>
          <p:cNvPr id="20" name="Shape 20"/>
          <p:cNvCxnSpPr/>
          <p:nvPr/>
        </p:nvCxnSpPr>
        <p:spPr>
          <a:xfrm>
            <a:off x="4584075" y="3676500"/>
            <a:ext cx="0" cy="148049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1" name="Shape 21"/>
          <p:cNvSpPr/>
          <p:nvPr/>
        </p:nvSpPr>
        <p:spPr>
          <a:xfrm>
            <a:off x="4288500" y="3393000"/>
            <a:ext cx="566999" cy="566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 txBox="1"/>
          <p:nvPr/>
        </p:nvSpPr>
        <p:spPr>
          <a:xfrm>
            <a:off x="3593400" y="3412651"/>
            <a:ext cx="1957200" cy="65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 b="1">
                <a:latin typeface="Lora"/>
                <a:ea typeface="Lora"/>
                <a:cs typeface="Lora"/>
                <a:sym typeface="Lora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25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600"/>
              </a:spcBef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28" name="Shape 28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46" name="Shape 46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7" name="Shape 47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8" name="Shape 48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hape 54"/>
          <p:cNvCxnSpPr/>
          <p:nvPr/>
        </p:nvCxnSpPr>
        <p:spPr>
          <a:xfrm>
            <a:off x="-6025" y="4513728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5" name="Shape 55"/>
          <p:cNvSpPr/>
          <p:nvPr/>
        </p:nvSpPr>
        <p:spPr>
          <a:xfrm>
            <a:off x="4293700" y="4235405"/>
            <a:ext cx="556499" cy="5564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letely 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1381250" y="1651075"/>
            <a:ext cx="2333999" cy="3122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Char char="●"/>
              <a:defRPr sz="1800"/>
            </a:lvl1pPr>
            <a:lvl2pPr lvl="1" rtl="0">
              <a:spcBef>
                <a:spcPts val="0"/>
              </a:spcBef>
              <a:buSzPct val="100000"/>
              <a:buChar char="○"/>
              <a:defRPr sz="1800"/>
            </a:lvl2pPr>
            <a:lvl3pPr lvl="2" rtl="0">
              <a:spcBef>
                <a:spcPts val="0"/>
              </a:spcBef>
              <a:buSzPct val="100000"/>
              <a:buChar char="■"/>
              <a:defRPr sz="1800"/>
            </a:lvl3pPr>
            <a:lvl4pPr lvl="3" rtl="0">
              <a:spcBef>
                <a:spcPts val="0"/>
              </a:spcBef>
              <a:buChar char="●"/>
              <a:defRPr/>
            </a:lvl4pPr>
            <a:lvl5pPr lvl="4" rtl="0">
              <a:spcBef>
                <a:spcPts val="0"/>
              </a:spcBef>
              <a:buChar char="○"/>
              <a:defRPr/>
            </a:lvl5pPr>
            <a:lvl6pPr lvl="5" rtl="0">
              <a:spcBef>
                <a:spcPts val="0"/>
              </a:spcBef>
              <a:buChar char="■"/>
              <a:defRPr/>
            </a:lvl6pPr>
            <a:lvl7pPr lvl="6" rtl="0">
              <a:spcBef>
                <a:spcPts val="0"/>
              </a:spcBef>
              <a:buChar char="●"/>
              <a:defRPr/>
            </a:lvl7pPr>
            <a:lvl8pPr lvl="7" rtl="0">
              <a:spcBef>
                <a:spcPts val="0"/>
              </a:spcBef>
              <a:buChar char="○"/>
              <a:defRPr/>
            </a:lvl8pPr>
            <a:lvl9pPr lvl="8" rtl="0">
              <a:spcBef>
                <a:spcPts val="0"/>
              </a:spcBef>
              <a:buChar char="■"/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3834911" y="1651075"/>
            <a:ext cx="2333999" cy="3122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Char char="●"/>
              <a:defRPr sz="1800"/>
            </a:lvl1pPr>
            <a:lvl2pPr lvl="1" rtl="0">
              <a:spcBef>
                <a:spcPts val="0"/>
              </a:spcBef>
              <a:buSzPct val="100000"/>
              <a:buChar char="○"/>
              <a:defRPr sz="1800"/>
            </a:lvl2pPr>
            <a:lvl3pPr lvl="2" rtl="0">
              <a:spcBef>
                <a:spcPts val="0"/>
              </a:spcBef>
              <a:buSzPct val="100000"/>
              <a:buChar char="■"/>
              <a:defRPr sz="1800"/>
            </a:lvl3pPr>
            <a:lvl4pPr lvl="3" rtl="0">
              <a:spcBef>
                <a:spcPts val="0"/>
              </a:spcBef>
              <a:buChar char="●"/>
              <a:defRPr/>
            </a:lvl4pPr>
            <a:lvl5pPr lvl="4" rtl="0">
              <a:spcBef>
                <a:spcPts val="0"/>
              </a:spcBef>
              <a:buChar char="○"/>
              <a:defRPr/>
            </a:lvl5pPr>
            <a:lvl6pPr lvl="5" rtl="0">
              <a:spcBef>
                <a:spcPts val="0"/>
              </a:spcBef>
              <a:buChar char="■"/>
              <a:defRPr/>
            </a:lvl6pPr>
            <a:lvl7pPr lvl="6" rtl="0">
              <a:spcBef>
                <a:spcPts val="0"/>
              </a:spcBef>
              <a:buChar char="●"/>
              <a:defRPr/>
            </a:lvl7pPr>
            <a:lvl8pPr lvl="7" rtl="0">
              <a:spcBef>
                <a:spcPts val="0"/>
              </a:spcBef>
              <a:buChar char="○"/>
              <a:defRPr/>
            </a:lvl8pPr>
            <a:lvl9pPr lvl="8" rtl="0">
              <a:spcBef>
                <a:spcPts val="0"/>
              </a:spcBef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6288573" y="1651075"/>
            <a:ext cx="2333999" cy="3122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Char char="●"/>
              <a:defRPr sz="1800"/>
            </a:lvl1pPr>
            <a:lvl2pPr lvl="1" rtl="0">
              <a:spcBef>
                <a:spcPts val="0"/>
              </a:spcBef>
              <a:buSzPct val="100000"/>
              <a:buChar char="○"/>
              <a:defRPr sz="1800"/>
            </a:lvl2pPr>
            <a:lvl3pPr lvl="2" rtl="0">
              <a:spcBef>
                <a:spcPts val="0"/>
              </a:spcBef>
              <a:buSzPct val="100000"/>
              <a:buChar char="■"/>
              <a:defRPr sz="1800"/>
            </a:lvl3pPr>
            <a:lvl4pPr lvl="3" rtl="0">
              <a:spcBef>
                <a:spcPts val="0"/>
              </a:spcBef>
              <a:buChar char="●"/>
              <a:defRPr/>
            </a:lvl4pPr>
            <a:lvl5pPr lvl="4" rtl="0">
              <a:spcBef>
                <a:spcPts val="0"/>
              </a:spcBef>
              <a:buChar char="○"/>
              <a:defRPr/>
            </a:lvl5pPr>
            <a:lvl6pPr lvl="5" rtl="0">
              <a:spcBef>
                <a:spcPts val="0"/>
              </a:spcBef>
              <a:buChar char="■"/>
              <a:defRPr/>
            </a:lvl6pPr>
            <a:lvl7pPr lvl="6" rtl="0">
              <a:spcBef>
                <a:spcPts val="0"/>
              </a:spcBef>
              <a:buChar char="●"/>
              <a:defRPr/>
            </a:lvl7pPr>
            <a:lvl8pPr lvl="7" rtl="0">
              <a:spcBef>
                <a:spcPts val="0"/>
              </a:spcBef>
              <a:buChar char="○"/>
              <a:defRPr/>
            </a:lvl8pPr>
            <a:lvl9pPr lvl="8" rtl="0">
              <a:spcBef>
                <a:spcPts val="0"/>
              </a:spcBef>
              <a:buChar char="■"/>
              <a:defRPr/>
            </a:lvl9pPr>
          </a:lstStyle>
          <a:p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2" name="Shape 42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4230233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1381250" y="937116"/>
            <a:ext cx="6809700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6" r:id="rId6"/>
    <p:sldLayoutId id="2147483657" r:id="rId7"/>
    <p:sldLayoutId id="2147483659" r:id="rId8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flow.com/blog/10-essential-ui-design-tip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thenextweb.com/apps/2015/08/28/10-usability-considerations-mobile-app/#.tnw_s8ZhHpYT" TargetMode="External"/><Relationship Id="rId5" Type="http://schemas.openxmlformats.org/officeDocument/2006/relationships/hyperlink" Target="https://developer.android.com/training/best-ui.html" TargetMode="External"/><Relationship Id="rId4" Type="http://schemas.openxmlformats.org/officeDocument/2006/relationships/hyperlink" Target="https://developer.apple.com/design/tips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uget.org/packages/Xam.Plugin.Connectivity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aradhye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ee658108.aspx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staltz/868e7e9bc2a7b8c1f754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reactivex.io/documentation/operators/timer.html" TargetMode="External"/><Relationship Id="rId5" Type="http://schemas.openxmlformats.org/officeDocument/2006/relationships/hyperlink" Target="https://msdn.microsoft.com/en-us/library/system.reactive.linq.observable.timer(v=vs.103).aspx" TargetMode="External"/><Relationship Id="rId4" Type="http://schemas.openxmlformats.org/officeDocument/2006/relationships/hyperlink" Target="https://reactiveui.net/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26898381/reactiveui-view-viewmodel-injection-and-di-in-general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22560971/what-is-the-overhead-of-creating-a-new-httpclient-per-call-in-a-webapi-client/35045301#35045301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cs.microsoft.com/en-us/aspnet/web-api/overview/advanced/calling-a-web-api-from-a-net-client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cs.microsoft.com/en-us/azure/notification-hubs/notification-hubs-push-notification-overview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ogirajA/Presentations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747105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Building pragmatic mobile applications</a:t>
            </a:r>
            <a:endParaRPr lang="en" dirty="0"/>
          </a:p>
        </p:txBody>
      </p:sp>
      <p:grpSp>
        <p:nvGrpSpPr>
          <p:cNvPr id="62" name="Shape 62"/>
          <p:cNvGrpSpPr/>
          <p:nvPr/>
        </p:nvGrpSpPr>
        <p:grpSpPr>
          <a:xfrm>
            <a:off x="1299164" y="3511423"/>
            <a:ext cx="215966" cy="342398"/>
            <a:chOff x="6718575" y="2318625"/>
            <a:chExt cx="256950" cy="407375"/>
          </a:xfrm>
        </p:grpSpPr>
        <p:sp>
          <p:nvSpPr>
            <p:cNvPr id="63" name="Shape 6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40"/>
    </mc:Choice>
    <mc:Fallback xmlns="">
      <p:transition advTm="264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167AA-126B-4CD5-8289-DDAF6E996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AE1BB6-ABAC-43D6-9C3E-584BF75A1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25091" y="1274409"/>
            <a:ext cx="4325532" cy="3511192"/>
          </a:xfrm>
        </p:spPr>
        <p:txBody>
          <a:bodyPr/>
          <a:lstStyle/>
          <a:p>
            <a:r>
              <a:rPr lang="en-US" dirty="0"/>
              <a:t>Business case guideline</a:t>
            </a:r>
          </a:p>
          <a:p>
            <a:r>
              <a:rPr lang="en-US" dirty="0"/>
              <a:t>User Interface</a:t>
            </a:r>
          </a:p>
          <a:p>
            <a:r>
              <a:rPr lang="en-US" dirty="0"/>
              <a:t>Architecture and Design</a:t>
            </a:r>
          </a:p>
          <a:p>
            <a:r>
              <a:rPr lang="en-US" dirty="0"/>
              <a:t>System Overview</a:t>
            </a:r>
          </a:p>
          <a:p>
            <a:r>
              <a:rPr lang="en-US" dirty="0"/>
              <a:t>Programming the App</a:t>
            </a:r>
          </a:p>
          <a:p>
            <a:r>
              <a:rPr lang="en-US" dirty="0"/>
              <a:t>DevOps for the App</a:t>
            </a:r>
          </a:p>
          <a:p>
            <a:r>
              <a:rPr lang="en-US" dirty="0"/>
              <a:t>External Interfaces</a:t>
            </a:r>
          </a:p>
          <a:p>
            <a:r>
              <a:rPr lang="en-US" dirty="0"/>
              <a:t>Rejection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AAE1BB6-ABAC-43D6-9C3E-584BF75A1883}"/>
              </a:ext>
            </a:extLst>
          </p:cNvPr>
          <p:cNvSpPr txBox="1">
            <a:spLocks/>
          </p:cNvSpPr>
          <p:nvPr/>
        </p:nvSpPr>
        <p:spPr>
          <a:xfrm>
            <a:off x="2781900" y="1274408"/>
            <a:ext cx="327064" cy="35524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r>
              <a:rPr lang="en-US" dirty="0"/>
              <a:t>1</a:t>
            </a:r>
          </a:p>
          <a:p>
            <a:r>
              <a:rPr lang="en-US" dirty="0"/>
              <a:t>2</a:t>
            </a:r>
          </a:p>
          <a:p>
            <a:r>
              <a:rPr lang="en-US" dirty="0"/>
              <a:t>3</a:t>
            </a:r>
          </a:p>
          <a:p>
            <a:r>
              <a:rPr lang="en-US" dirty="0"/>
              <a:t>4</a:t>
            </a:r>
          </a:p>
          <a:p>
            <a:r>
              <a:rPr lang="en-US" dirty="0"/>
              <a:t>5</a:t>
            </a:r>
          </a:p>
          <a:p>
            <a:r>
              <a:rPr lang="en-US" dirty="0"/>
              <a:t>6</a:t>
            </a:r>
          </a:p>
          <a:p>
            <a:r>
              <a:rPr lang="en-US" dirty="0"/>
              <a:t>7</a:t>
            </a:r>
          </a:p>
          <a:p>
            <a:r>
              <a:rPr lang="en-US" dirty="0"/>
              <a:t>8</a:t>
            </a:r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3117273" y="1345423"/>
            <a:ext cx="0" cy="344017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947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7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800" dirty="0"/>
              <a:t>Business case guidelines</a:t>
            </a:r>
            <a:endParaRPr lang="en" sz="2800" dirty="0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The why</a:t>
            </a:r>
            <a:endParaRPr lang="en" dirty="0"/>
          </a:p>
        </p:txBody>
      </p:sp>
      <p:sp>
        <p:nvSpPr>
          <p:cNvPr id="100" name="Shape 100"/>
          <p:cNvSpPr txBox="1"/>
          <p:nvPr/>
        </p:nvSpPr>
        <p:spPr>
          <a:xfrm>
            <a:off x="1133975" y="2291150"/>
            <a:ext cx="543899" cy="56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4548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51"/>
    </mc:Choice>
    <mc:Fallback xmlns="">
      <p:transition advTm="65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Answer critical questions</a:t>
            </a:r>
            <a:endParaRPr lang="en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Why do we need an app instead of a responsive web application?</a:t>
            </a:r>
          </a:p>
          <a:p>
            <a:pPr marL="571500" lvl="0" indent="-342900" rtl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Is the core of our business going to be impacted?</a:t>
            </a:r>
          </a:p>
          <a:p>
            <a:pPr marL="571500" lvl="0" indent="-342900" rtl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Can we commit to this one hundred percent?</a:t>
            </a:r>
            <a:endParaRPr lang="en" dirty="0"/>
          </a:p>
        </p:txBody>
      </p:sp>
      <p:grpSp>
        <p:nvGrpSpPr>
          <p:cNvPr id="112" name="Shape 112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3" name="Shape 1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728"/>
    </mc:Choice>
    <mc:Fallback xmlns="">
      <p:transition advTm="3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Priorities</a:t>
            </a:r>
            <a:endParaRPr lang="en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Define Identity</a:t>
            </a:r>
          </a:p>
          <a:p>
            <a:pPr marL="571500" lvl="0" indent="-342900" rtl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Feature rich?</a:t>
            </a:r>
          </a:p>
          <a:p>
            <a:pPr marL="571500" lvl="0" indent="-342900" rtl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Small &amp; faster iterations?</a:t>
            </a:r>
          </a:p>
          <a:p>
            <a:pPr marL="571500" lvl="0" indent="-342900" rtl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Measure everything and know your user</a:t>
            </a:r>
            <a:endParaRPr lang="en" dirty="0"/>
          </a:p>
        </p:txBody>
      </p:sp>
      <p:grpSp>
        <p:nvGrpSpPr>
          <p:cNvPr id="112" name="Shape 112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3" name="Shape 1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5953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59"/>
    </mc:Choice>
    <mc:Fallback xmlns="">
      <p:transition advTm="15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7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User interface</a:t>
            </a:r>
            <a:endParaRPr lang="en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Let’s take a look</a:t>
            </a:r>
            <a:endParaRPr lang="en"/>
          </a:p>
        </p:txBody>
      </p:sp>
      <p:sp>
        <p:nvSpPr>
          <p:cNvPr id="100" name="Shape 100"/>
          <p:cNvSpPr txBox="1"/>
          <p:nvPr/>
        </p:nvSpPr>
        <p:spPr>
          <a:xfrm>
            <a:off x="1133975" y="2291150"/>
            <a:ext cx="543899" cy="56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</a:t>
            </a:r>
            <a:endParaRPr lang="en" sz="2400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202032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338"/>
    </mc:Choice>
    <mc:Fallback xmlns="">
      <p:transition advTm="3338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/>
        </p:nvSpPr>
        <p:spPr>
          <a:xfrm>
            <a:off x="5189838" y="441314"/>
            <a:ext cx="2517248" cy="4540224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4" name="Shape 344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User interface</a:t>
            </a:r>
            <a:endParaRPr lang="en">
              <a:solidFill>
                <a:schemeClr val="dk1"/>
              </a:solidFill>
            </a:endParaRPr>
          </a:p>
        </p:txBody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1381250" y="1616475"/>
            <a:ext cx="3400799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Has everything that the business wanted</a:t>
            </a:r>
            <a:r>
              <a:rPr lang="en" dirty="0"/>
              <a:t>!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What’s wrong?</a:t>
            </a:r>
          </a:p>
          <a:p>
            <a:pPr lvl="0">
              <a:spcBef>
                <a:spcPts val="0"/>
              </a:spcBef>
              <a:buNone/>
            </a:pPr>
            <a:endParaRPr lang="en" dirty="0"/>
          </a:p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  <p:pic>
        <p:nvPicPr>
          <p:cNvPr id="10" name="Picture 9" descr="A picture containing outdoor, monitor&#10;&#10;Description generated with very high confidence">
            <a:extLst>
              <a:ext uri="{FF2B5EF4-FFF2-40B4-BE49-F238E27FC236}">
                <a16:creationId xmlns:a16="http://schemas.microsoft.com/office/drawing/2014/main" id="{8FCE759C-9907-4811-96F0-DAB8065A8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259" y="1098787"/>
            <a:ext cx="2155426" cy="32331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1CAE9E-03A8-45AA-8563-36C4A76409B0}"/>
              </a:ext>
            </a:extLst>
          </p:cNvPr>
          <p:cNvSpPr txBox="1"/>
          <p:nvPr/>
        </p:nvSpPr>
        <p:spPr>
          <a:xfrm>
            <a:off x="4993114" y="4981538"/>
            <a:ext cx="319831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latin typeface="Quattrocento Sans" panose="020B0502050000020003" pitchFamily="34" charset="0"/>
              </a:rPr>
              <a:t>https://theresaneil.wordpress.com/2011/08/22/bad-mobile-apps-ui-design-gone-wrong/</a:t>
            </a:r>
          </a:p>
        </p:txBody>
      </p:sp>
      <p:grpSp>
        <p:nvGrpSpPr>
          <p:cNvPr id="11" name="Shape 112">
            <a:extLst>
              <a:ext uri="{FF2B5EF4-FFF2-40B4-BE49-F238E27FC236}">
                <a16:creationId xmlns:a16="http://schemas.microsoft.com/office/drawing/2014/main" id="{DF4535AE-732D-4592-925E-394C3F34183A}"/>
              </a:ext>
            </a:extLst>
          </p:cNvPr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2" name="Shape 113">
              <a:extLst>
                <a:ext uri="{FF2B5EF4-FFF2-40B4-BE49-F238E27FC236}">
                  <a16:creationId xmlns:a16="http://schemas.microsoft.com/office/drawing/2014/main" id="{BE1EFCA3-F312-4B25-91CD-998216C8570A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14">
              <a:extLst>
                <a:ext uri="{FF2B5EF4-FFF2-40B4-BE49-F238E27FC236}">
                  <a16:creationId xmlns:a16="http://schemas.microsoft.com/office/drawing/2014/main" id="{D3DAEC6D-DDF0-456B-A33C-ADCECC2D3689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15">
              <a:extLst>
                <a:ext uri="{FF2B5EF4-FFF2-40B4-BE49-F238E27FC236}">
                  <a16:creationId xmlns:a16="http://schemas.microsoft.com/office/drawing/2014/main" id="{F08CEFA0-281B-4C22-84F5-DFB45C3E744E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16">
              <a:extLst>
                <a:ext uri="{FF2B5EF4-FFF2-40B4-BE49-F238E27FC236}">
                  <a16:creationId xmlns:a16="http://schemas.microsoft.com/office/drawing/2014/main" id="{F5057745-DE46-4245-8FC7-6F9AA9D3D0FA}"/>
                </a:ext>
              </a:extLst>
            </p:cNvPr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56726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98B6-6CE3-4870-9272-1D2D287DA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271B6-D5FE-4E06-95C6-081D9613C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1250" y="1616470"/>
            <a:ext cx="6223451" cy="904308"/>
          </a:xfrm>
        </p:spPr>
        <p:txBody>
          <a:bodyPr/>
          <a:lstStyle/>
          <a:p>
            <a:pPr algn="ctr"/>
            <a:r>
              <a:rPr lang="en-US" sz="4000"/>
              <a:t>Less is more!</a:t>
            </a:r>
          </a:p>
        </p:txBody>
      </p:sp>
      <p:grpSp>
        <p:nvGrpSpPr>
          <p:cNvPr id="4" name="Shape 531"/>
          <p:cNvGrpSpPr/>
          <p:nvPr/>
        </p:nvGrpSpPr>
        <p:grpSpPr>
          <a:xfrm>
            <a:off x="860180" y="961028"/>
            <a:ext cx="320377" cy="320377"/>
            <a:chOff x="1278900" y="2333250"/>
            <a:chExt cx="381175" cy="381175"/>
          </a:xfrm>
        </p:grpSpPr>
        <p:sp>
          <p:nvSpPr>
            <p:cNvPr id="5" name="Shape 53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" name="Shape 53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53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535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62318131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Volume control </a:t>
            </a:r>
            <a:endParaRPr lang="en">
              <a:highlight>
                <a:srgbClr val="FFCD00"/>
              </a:highlight>
            </a:endParaRPr>
          </a:p>
        </p:txBody>
      </p:sp>
      <p:grpSp>
        <p:nvGrpSpPr>
          <p:cNvPr id="112" name="Shape 112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3" name="Shape 1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4BF9A14F-64DB-4244-B38B-DF446444F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583" y="1559518"/>
            <a:ext cx="4391025" cy="3162300"/>
          </a:xfrm>
          <a:prstGeom prst="rect">
            <a:avLst/>
          </a:prstGeom>
        </p:spPr>
      </p:pic>
      <p:sp>
        <p:nvSpPr>
          <p:cNvPr id="11" name="Shape 111">
            <a:extLst>
              <a:ext uri="{FF2B5EF4-FFF2-40B4-BE49-F238E27FC236}">
                <a16:creationId xmlns:a16="http://schemas.microsoft.com/office/drawing/2014/main" id="{F4EA539B-4FB0-4CF2-AEE6-97BCB3BBFC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08712" y="4699255"/>
            <a:ext cx="3145136" cy="31768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>
              <a:spcBef>
                <a:spcPts val="0"/>
              </a:spcBef>
            </a:pPr>
            <a:r>
              <a:rPr lang="en-US" sz="600" dirty="0"/>
              <a:t>https://uxdesign.cc/the-worst-volume-control-ui-in-the-world-60713dc86950</a:t>
            </a:r>
            <a:r>
              <a:rPr lang="en" sz="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476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496"/>
    </mc:Choice>
    <mc:Fallback xmlns="">
      <p:transition advTm="1496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Volume control</a:t>
            </a:r>
            <a:endParaRPr lang="en">
              <a:highlight>
                <a:srgbClr val="FFCD00"/>
              </a:highlight>
            </a:endParaRPr>
          </a:p>
        </p:txBody>
      </p:sp>
      <p:grpSp>
        <p:nvGrpSpPr>
          <p:cNvPr id="112" name="Shape 112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3" name="Shape 1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C25DB2C-A91E-40B1-A3F4-94A9F89F8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1741980"/>
            <a:ext cx="4762500" cy="2381250"/>
          </a:xfrm>
          <a:prstGeom prst="rect">
            <a:avLst/>
          </a:prstGeom>
        </p:spPr>
      </p:pic>
      <p:sp>
        <p:nvSpPr>
          <p:cNvPr id="11" name="Shape 111">
            <a:extLst>
              <a:ext uri="{FF2B5EF4-FFF2-40B4-BE49-F238E27FC236}">
                <a16:creationId xmlns:a16="http://schemas.microsoft.com/office/drawing/2014/main" id="{48285223-35A4-4CE1-9A91-631DD2EB5A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08712" y="4699255"/>
            <a:ext cx="3145136" cy="31768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>
              <a:spcBef>
                <a:spcPts val="0"/>
              </a:spcBef>
            </a:pPr>
            <a:r>
              <a:rPr lang="en-US" sz="600"/>
              <a:t>https://uxdesign.cc/the-worst-volume-control-ui-in-the-world-60713dc86950</a:t>
            </a:r>
            <a:r>
              <a:rPr lang="en" sz="6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9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96"/>
    </mc:Choice>
    <mc:Fallback xmlns="">
      <p:transition advTm="1496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98B6-6CE3-4870-9272-1D2D287DA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271B6-D5FE-4E06-95C6-081D9613C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1250" y="1616470"/>
            <a:ext cx="6223451" cy="904308"/>
          </a:xfrm>
        </p:spPr>
        <p:txBody>
          <a:bodyPr/>
          <a:lstStyle/>
          <a:p>
            <a:pPr algn="ctr"/>
            <a:r>
              <a:rPr lang="en-US" sz="4000"/>
              <a:t>Fancy doesn’t mean useful</a:t>
            </a:r>
          </a:p>
        </p:txBody>
      </p:sp>
      <p:grpSp>
        <p:nvGrpSpPr>
          <p:cNvPr id="4" name="Shape 531"/>
          <p:cNvGrpSpPr/>
          <p:nvPr/>
        </p:nvGrpSpPr>
        <p:grpSpPr>
          <a:xfrm>
            <a:off x="860180" y="961028"/>
            <a:ext cx="320377" cy="320377"/>
            <a:chOff x="1278900" y="2333250"/>
            <a:chExt cx="381175" cy="381175"/>
          </a:xfrm>
        </p:grpSpPr>
        <p:sp>
          <p:nvSpPr>
            <p:cNvPr id="5" name="Shape 53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" name="Shape 53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53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535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80909678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161D3CAC-C25F-40D8-9782-CEFD7129F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35" y="0"/>
            <a:ext cx="866173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95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4098951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900" dirty="0"/>
              <a:t>Setting up the users for success</a:t>
            </a:r>
            <a:endParaRPr lang="en" sz="1900" dirty="0">
              <a:highlight>
                <a:srgbClr val="FFCD00"/>
              </a:highlight>
            </a:endParaRPr>
          </a:p>
        </p:txBody>
      </p:sp>
      <p:pic>
        <p:nvPicPr>
          <p:cNvPr id="3" name="Picture 2" descr="A picture containing text, businesscard&#10;&#10;Description generated with very high confidence">
            <a:extLst>
              <a:ext uri="{FF2B5EF4-FFF2-40B4-BE49-F238E27FC236}">
                <a16:creationId xmlns:a16="http://schemas.microsoft.com/office/drawing/2014/main" id="{EEABA619-8E72-4AEE-BC03-DBF37DE96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310" y="1418474"/>
            <a:ext cx="5696607" cy="3307282"/>
          </a:xfrm>
          <a:prstGeom prst="rect">
            <a:avLst/>
          </a:prstGeom>
        </p:spPr>
      </p:pic>
      <p:sp>
        <p:nvSpPr>
          <p:cNvPr id="11" name="Shape 111">
            <a:extLst>
              <a:ext uri="{FF2B5EF4-FFF2-40B4-BE49-F238E27FC236}">
                <a16:creationId xmlns:a16="http://schemas.microsoft.com/office/drawing/2014/main" id="{37CDE454-99F2-404D-B343-D34476CEE4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08712" y="4699255"/>
            <a:ext cx="3145136" cy="31768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>
              <a:spcBef>
                <a:spcPts val="0"/>
              </a:spcBef>
            </a:pPr>
            <a:r>
              <a:rPr lang="en-US" sz="600"/>
              <a:t>https://developer.apple.com/design/tips/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38858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96"/>
    </mc:Choice>
    <mc:Fallback xmlns="">
      <p:transition advTm="1496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98B6-6CE3-4870-9272-1D2D287DA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271B6-D5FE-4E06-95C6-081D9613C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1250" y="1616470"/>
            <a:ext cx="6223451" cy="904308"/>
          </a:xfrm>
        </p:spPr>
        <p:txBody>
          <a:bodyPr/>
          <a:lstStyle/>
          <a:p>
            <a:pPr algn="ctr"/>
            <a:r>
              <a:rPr lang="en-US" sz="4000" dirty="0"/>
              <a:t>Keep human limitations in mind</a:t>
            </a:r>
          </a:p>
        </p:txBody>
      </p:sp>
      <p:grpSp>
        <p:nvGrpSpPr>
          <p:cNvPr id="4" name="Shape 531"/>
          <p:cNvGrpSpPr/>
          <p:nvPr/>
        </p:nvGrpSpPr>
        <p:grpSpPr>
          <a:xfrm>
            <a:off x="860180" y="961028"/>
            <a:ext cx="320377" cy="320377"/>
            <a:chOff x="1278900" y="2333250"/>
            <a:chExt cx="381175" cy="381175"/>
          </a:xfrm>
        </p:grpSpPr>
        <p:sp>
          <p:nvSpPr>
            <p:cNvPr id="5" name="Shape 53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" name="Shape 53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53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535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28481602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Simple and awesome</a:t>
            </a:r>
            <a:endParaRPr lang="en">
              <a:solidFill>
                <a:schemeClr val="dk1"/>
              </a:solidFill>
            </a:endParaRPr>
          </a:p>
        </p:txBody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1381250" y="1616475"/>
            <a:ext cx="3400799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Lyft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Does only a few things</a:t>
            </a:r>
            <a:r>
              <a:rPr lang="en" dirty="0"/>
              <a:t> but d</a:t>
            </a:r>
            <a:r>
              <a:rPr lang="en-US" dirty="0" err="1"/>
              <a:t>oes</a:t>
            </a:r>
            <a:r>
              <a:rPr lang="en-US" dirty="0"/>
              <a:t> them exceptionally well!</a:t>
            </a:r>
          </a:p>
        </p:txBody>
      </p:sp>
      <p:pic>
        <p:nvPicPr>
          <p:cNvPr id="3" name="Picture 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BFC257F3-A500-4474-9C8E-B680C8A3B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928" y="425386"/>
            <a:ext cx="2200459" cy="4492604"/>
          </a:xfrm>
          <a:prstGeom prst="rect">
            <a:avLst/>
          </a:prstGeom>
        </p:spPr>
      </p:pic>
      <p:sp>
        <p:nvSpPr>
          <p:cNvPr id="11" name="Shape 111">
            <a:extLst>
              <a:ext uri="{FF2B5EF4-FFF2-40B4-BE49-F238E27FC236}">
                <a16:creationId xmlns:a16="http://schemas.microsoft.com/office/drawing/2014/main" id="{9FD105EB-A013-4624-8AEC-8F7BD335F082}"/>
              </a:ext>
            </a:extLst>
          </p:cNvPr>
          <p:cNvSpPr txBox="1">
            <a:spLocks/>
          </p:cNvSpPr>
          <p:nvPr/>
        </p:nvSpPr>
        <p:spPr>
          <a:xfrm>
            <a:off x="7139126" y="4699255"/>
            <a:ext cx="1914722" cy="317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228600">
              <a:spcBef>
                <a:spcPts val="0"/>
              </a:spcBef>
            </a:pPr>
            <a:r>
              <a:rPr lang="en-US" sz="600"/>
              <a:t>https://lyft.com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883396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98B6-6CE3-4870-9272-1D2D287DA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271B6-D5FE-4E06-95C6-081D9613C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1250" y="1616470"/>
            <a:ext cx="7127260" cy="904308"/>
          </a:xfrm>
        </p:spPr>
        <p:txBody>
          <a:bodyPr/>
          <a:lstStyle/>
          <a:p>
            <a:pPr algn="ctr"/>
            <a:r>
              <a:rPr lang="en-US" sz="4000"/>
              <a:t>Learn from the successful apps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DA16368-CEC7-4C2C-9283-B4F38A1B5D36}"/>
              </a:ext>
            </a:extLst>
          </p:cNvPr>
          <p:cNvSpPr txBox="1">
            <a:spLocks/>
          </p:cNvSpPr>
          <p:nvPr/>
        </p:nvSpPr>
        <p:spPr>
          <a:xfrm>
            <a:off x="1311228" y="2658557"/>
            <a:ext cx="7127260" cy="9043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algn="ctr"/>
            <a:r>
              <a:rPr lang="en-US" sz="2800" dirty="0"/>
              <a:t>Pro tip: Don’t copy</a:t>
            </a:r>
          </a:p>
        </p:txBody>
      </p:sp>
      <p:grpSp>
        <p:nvGrpSpPr>
          <p:cNvPr id="5" name="Shape 531"/>
          <p:cNvGrpSpPr/>
          <p:nvPr/>
        </p:nvGrpSpPr>
        <p:grpSpPr>
          <a:xfrm>
            <a:off x="860181" y="961028"/>
            <a:ext cx="320377" cy="320377"/>
            <a:chOff x="1278900" y="2333250"/>
            <a:chExt cx="381175" cy="381175"/>
          </a:xfrm>
        </p:grpSpPr>
        <p:sp>
          <p:nvSpPr>
            <p:cNvPr id="6" name="Shape 53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53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53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535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30103386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98B6-6CE3-4870-9272-1D2D287DA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271B6-D5FE-4E06-95C6-081D9613C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1250" y="1616470"/>
            <a:ext cx="7127260" cy="904308"/>
          </a:xfrm>
        </p:spPr>
        <p:txBody>
          <a:bodyPr/>
          <a:lstStyle/>
          <a:p>
            <a:pPr algn="ctr"/>
            <a:r>
              <a:rPr lang="en-US" sz="4000"/>
              <a:t>Follow the app store guidelines</a:t>
            </a:r>
          </a:p>
        </p:txBody>
      </p:sp>
      <p:grpSp>
        <p:nvGrpSpPr>
          <p:cNvPr id="4" name="Shape 531"/>
          <p:cNvGrpSpPr/>
          <p:nvPr/>
        </p:nvGrpSpPr>
        <p:grpSpPr>
          <a:xfrm>
            <a:off x="860180" y="961028"/>
            <a:ext cx="320377" cy="320377"/>
            <a:chOff x="1278900" y="2333250"/>
            <a:chExt cx="381175" cy="381175"/>
          </a:xfrm>
        </p:grpSpPr>
        <p:sp>
          <p:nvSpPr>
            <p:cNvPr id="5" name="Shape 53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" name="Shape 53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53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535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319107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960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900" dirty="0"/>
              <a:t>Readings</a:t>
            </a:r>
            <a:endParaRPr lang="en" sz="1900" dirty="0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>
                <a:hlinkClick r:id="rId3"/>
              </a:rPr>
              <a:t>https://webflow.com/blog/10-essential-ui-design-tips</a:t>
            </a:r>
            <a:endParaRPr lang="en-US" sz="1400"/>
          </a:p>
          <a:p>
            <a:pPr marL="5143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400"/>
          </a:p>
          <a:p>
            <a:pPr marL="5143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/>
              <a:t>Apple Tips </a:t>
            </a:r>
            <a:r>
              <a:rPr lang="en-US" sz="1400">
                <a:hlinkClick r:id="rId4"/>
              </a:rPr>
              <a:t>https://developer.apple.com/design/tips/</a:t>
            </a:r>
            <a:endParaRPr lang="en-US" sz="1400"/>
          </a:p>
          <a:p>
            <a:pPr marL="5143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400"/>
          </a:p>
          <a:p>
            <a:pPr marL="5143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/>
              <a:t>Android Tips </a:t>
            </a:r>
            <a:r>
              <a:rPr lang="en-US" sz="1400">
                <a:hlinkClick r:id="rId5"/>
              </a:rPr>
              <a:t>https://developer.android.com/training/best-ui.html</a:t>
            </a:r>
            <a:endParaRPr lang="en-US" sz="1400"/>
          </a:p>
          <a:p>
            <a:pPr marL="5143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400"/>
          </a:p>
          <a:p>
            <a:pPr marL="5143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>
                <a:hlinkClick r:id="rId6"/>
              </a:rPr>
              <a:t>https://thenextweb.com/apps/2015/08/28/10-usability-considerations-mobile-app/#.tnw_s8ZhHpYT</a:t>
            </a:r>
            <a:endParaRPr lang="en-US" sz="1400"/>
          </a:p>
          <a:p>
            <a:pPr marL="228600" lvl="0">
              <a:spcBef>
                <a:spcPts val="0"/>
              </a:spcBef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6873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96"/>
    </mc:Choice>
    <mc:Fallback xmlns="">
      <p:transition advTm="1496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7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Architecture and Design</a:t>
            </a:r>
            <a:endParaRPr lang="en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Let’s take a look</a:t>
            </a:r>
            <a:endParaRPr lang="en"/>
          </a:p>
        </p:txBody>
      </p:sp>
      <p:sp>
        <p:nvSpPr>
          <p:cNvPr id="100" name="Shape 100"/>
          <p:cNvSpPr txBox="1"/>
          <p:nvPr/>
        </p:nvSpPr>
        <p:spPr>
          <a:xfrm>
            <a:off x="1133975" y="2291150"/>
            <a:ext cx="543899" cy="56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</a:t>
            </a:r>
            <a:endParaRPr lang="en" sz="2400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203327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338"/>
    </mc:Choice>
    <mc:Fallback xmlns="">
      <p:transition advTm="3338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Communication</a:t>
            </a:r>
            <a:endParaRPr lang="en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Types (Bluetooth, </a:t>
            </a:r>
            <a:r>
              <a:rPr lang="en-US" dirty="0" err="1"/>
              <a:t>WiFi</a:t>
            </a:r>
            <a:r>
              <a:rPr lang="en-US" dirty="0"/>
              <a:t>, VPN, Cellular)</a:t>
            </a:r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Occasionally connected, low bandwidth scenarios</a:t>
            </a:r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Degrade gracefully instead of breaking</a:t>
            </a:r>
          </a:p>
        </p:txBody>
      </p:sp>
    </p:spTree>
    <p:extLst>
      <p:ext uri="{BB962C8B-B14F-4D97-AF65-F5344CB8AC3E}">
        <p14:creationId xmlns:p14="http://schemas.microsoft.com/office/powerpoint/2010/main" val="381359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496"/>
    </mc:Choice>
    <mc:Fallback xmlns="">
      <p:transition advTm="1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Xamarin Connectivity Plugin</a:t>
            </a:r>
            <a:endParaRPr lang="en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Types of connection</a:t>
            </a:r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Events on changes in connection</a:t>
            </a:r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Checks Bandwidth</a:t>
            </a:r>
          </a:p>
          <a:p>
            <a:pPr marL="5715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https://www.nuget.org/packages/Xam.Plugin.Connectivity</a:t>
            </a:r>
            <a:endParaRPr lang="en-US" dirty="0"/>
          </a:p>
          <a:p>
            <a:pPr marL="228600" lvl="0">
              <a:spcBef>
                <a:spcPts val="0"/>
              </a:spcBef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64526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96"/>
    </mc:Choice>
    <mc:Fallback xmlns="">
      <p:transition advTm="1496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98B6-6CE3-4870-9272-1D2D287DA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271B6-D5FE-4E06-95C6-081D9613C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1250" y="1616469"/>
            <a:ext cx="7052012" cy="1958003"/>
          </a:xfrm>
        </p:spPr>
        <p:txBody>
          <a:bodyPr/>
          <a:lstStyle/>
          <a:p>
            <a:pPr algn="ctr"/>
            <a:r>
              <a:rPr lang="en-US" sz="4000" dirty="0"/>
              <a:t>App has to remain functional in case of the network loss</a:t>
            </a:r>
          </a:p>
        </p:txBody>
      </p:sp>
      <p:grpSp>
        <p:nvGrpSpPr>
          <p:cNvPr id="4" name="Shape 531"/>
          <p:cNvGrpSpPr/>
          <p:nvPr/>
        </p:nvGrpSpPr>
        <p:grpSpPr>
          <a:xfrm>
            <a:off x="860181" y="961028"/>
            <a:ext cx="320377" cy="320377"/>
            <a:chOff x="1278900" y="2333250"/>
            <a:chExt cx="381175" cy="381175"/>
          </a:xfrm>
        </p:grpSpPr>
        <p:sp>
          <p:nvSpPr>
            <p:cNvPr id="5" name="Shape 53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" name="Shape 53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53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535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00720899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subTitle" idx="4294967295"/>
          </p:nvPr>
        </p:nvSpPr>
        <p:spPr>
          <a:xfrm>
            <a:off x="2371500" y="2093775"/>
            <a:ext cx="6141046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i="1" dirty="0">
                <a:latin typeface="Lora"/>
                <a:ea typeface="Lora"/>
                <a:cs typeface="Lora"/>
                <a:sym typeface="Lora"/>
              </a:rPr>
              <a:t>I am </a:t>
            </a:r>
            <a:r>
              <a:rPr lang="en-US" sz="3600" b="1" i="1" dirty="0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Yogiraj (Yogi Aradhye)</a:t>
            </a:r>
            <a:endParaRPr lang="en" sz="3600" b="1" i="1" dirty="0"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</a:rPr>
              <a:t>I am here because I </a:t>
            </a:r>
            <a:r>
              <a:rPr lang="en-US" sz="1800" dirty="0">
                <a:solidFill>
                  <a:schemeClr val="dk1"/>
                </a:solidFill>
              </a:rPr>
              <a:t>want to share </a:t>
            </a:r>
            <a:r>
              <a:rPr lang="en" sz="1800" dirty="0">
                <a:solidFill>
                  <a:schemeClr val="dk1"/>
                </a:solidFill>
              </a:rPr>
              <a:t>things I learned.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I am a technical lead at Headspring. I build mobile, web, and distributed systems. I blog at </a:t>
            </a:r>
            <a:r>
              <a:rPr lang="en-US" sz="1800" dirty="0">
                <a:solidFill>
                  <a:schemeClr val="dk1"/>
                </a:solidFill>
                <a:hlinkClick r:id="rId3"/>
              </a:rPr>
              <a:t>http://aradhye.com</a:t>
            </a:r>
            <a:r>
              <a:rPr lang="en-US" sz="1800" dirty="0">
                <a:solidFill>
                  <a:schemeClr val="dk1"/>
                </a:solidFill>
              </a:rPr>
              <a:t>. My twitter handle is </a:t>
            </a:r>
            <a:r>
              <a:rPr lang="en" sz="1800" dirty="0">
                <a:solidFill>
                  <a:schemeClr val="dk1"/>
                </a:solidFill>
                <a:highlight>
                  <a:srgbClr val="FFCD00"/>
                </a:highlight>
              </a:rPr>
              <a:t>@yaradhye </a:t>
            </a:r>
          </a:p>
          <a:p>
            <a:pPr lvl="0">
              <a:spcBef>
                <a:spcPts val="0"/>
              </a:spcBef>
              <a:buNone/>
            </a:pPr>
            <a:endParaRPr b="1" dirty="0"/>
          </a:p>
        </p:txBody>
      </p:sp>
      <p:cxnSp>
        <p:nvCxnSpPr>
          <p:cNvPr id="90" name="Shape 90"/>
          <p:cNvCxnSpPr/>
          <p:nvPr/>
        </p:nvCxnSpPr>
        <p:spPr>
          <a:xfrm>
            <a:off x="6450" y="1428750"/>
            <a:ext cx="23972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91" name="Shape 9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34600" y="861898"/>
            <a:ext cx="1133700" cy="113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2" name="Shape 92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/>
              <a:t>Hello!</a:t>
            </a:r>
          </a:p>
        </p:txBody>
      </p:sp>
      <p:cxnSp>
        <p:nvCxnSpPr>
          <p:cNvPr id="93" name="Shape 93"/>
          <p:cNvCxnSpPr/>
          <p:nvPr/>
        </p:nvCxnSpPr>
        <p:spPr>
          <a:xfrm>
            <a:off x="4738400" y="1428750"/>
            <a:ext cx="4405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123"/>
    </mc:Choice>
    <mc:Fallback xmlns="">
      <p:transition advTm="12123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Power management</a:t>
            </a:r>
            <a:endParaRPr lang="en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Don’t make the app chatty</a:t>
            </a:r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Have separate battery profiles</a:t>
            </a:r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Color choices on Android</a:t>
            </a:r>
          </a:p>
          <a:p>
            <a:pPr marL="228600" lvl="0">
              <a:spcBef>
                <a:spcPts val="0"/>
              </a:spcBef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552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96"/>
    </mc:Choice>
    <mc:Fallback xmlns="">
      <p:transition advTm="1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98B6-6CE3-4870-9272-1D2D287DA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271B6-D5FE-4E06-95C6-081D9613C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1250" y="1616469"/>
            <a:ext cx="7052012" cy="1489391"/>
          </a:xfrm>
        </p:spPr>
        <p:txBody>
          <a:bodyPr/>
          <a:lstStyle/>
          <a:p>
            <a:pPr algn="ctr"/>
            <a:r>
              <a:rPr lang="en-US" sz="4000" dirty="0"/>
              <a:t>Battery usages issues has real consequences</a:t>
            </a:r>
          </a:p>
        </p:txBody>
      </p:sp>
      <p:grpSp>
        <p:nvGrpSpPr>
          <p:cNvPr id="4" name="Shape 531"/>
          <p:cNvGrpSpPr/>
          <p:nvPr/>
        </p:nvGrpSpPr>
        <p:grpSpPr>
          <a:xfrm>
            <a:off x="853179" y="971965"/>
            <a:ext cx="320377" cy="320377"/>
            <a:chOff x="1278900" y="2333250"/>
            <a:chExt cx="381175" cy="381175"/>
          </a:xfrm>
        </p:grpSpPr>
        <p:sp>
          <p:nvSpPr>
            <p:cNvPr id="5" name="Shape 53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" name="Shape 53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53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535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40999601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Local storage</a:t>
            </a:r>
            <a:endParaRPr lang="en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Purge the data that is not used</a:t>
            </a:r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Realm.io for non sensitive info</a:t>
            </a:r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Keychain for sensitive</a:t>
            </a:r>
          </a:p>
          <a:p>
            <a:pPr marL="228600" lvl="0" rtl="0">
              <a:spcBef>
                <a:spcPts val="0"/>
              </a:spcBef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93502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96"/>
    </mc:Choice>
    <mc:Fallback xmlns="">
      <p:transition advTm="1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98B6-6CE3-4870-9272-1D2D287DA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271B6-D5FE-4E06-95C6-081D9613C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1250" y="1616469"/>
            <a:ext cx="7052012" cy="944439"/>
          </a:xfrm>
        </p:spPr>
        <p:txBody>
          <a:bodyPr/>
          <a:lstStyle/>
          <a:p>
            <a:pPr algn="ctr"/>
            <a:r>
              <a:rPr lang="en-US" sz="4000" dirty="0"/>
              <a:t>Understand the data sensitivity and accessibility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AA386E8-1616-4D80-B4CE-6749EE092E9B}"/>
              </a:ext>
            </a:extLst>
          </p:cNvPr>
          <p:cNvSpPr txBox="1">
            <a:spLocks/>
          </p:cNvSpPr>
          <p:nvPr/>
        </p:nvSpPr>
        <p:spPr>
          <a:xfrm>
            <a:off x="1342538" y="2933674"/>
            <a:ext cx="7052012" cy="6273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algn="ctr"/>
            <a:r>
              <a:rPr lang="en-US" sz="2000" dirty="0"/>
              <a:t>Ream.io for non sensitivity and frequently accessed</a:t>
            </a:r>
          </a:p>
        </p:txBody>
      </p:sp>
    </p:spTree>
    <p:extLst>
      <p:ext uri="{BB962C8B-B14F-4D97-AF65-F5344CB8AC3E}">
        <p14:creationId xmlns:p14="http://schemas.microsoft.com/office/powerpoint/2010/main" val="3909500944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Readings</a:t>
            </a:r>
            <a:endParaRPr lang="en" dirty="0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>
              <a:spcBef>
                <a:spcPts val="0"/>
              </a:spcBef>
            </a:pPr>
            <a:r>
              <a:rPr lang="en-US" dirty="0"/>
              <a:t>Give this a read old blog but still good </a:t>
            </a:r>
            <a:r>
              <a:rPr lang="en-US" dirty="0">
                <a:hlinkClick r:id="rId3"/>
              </a:rPr>
              <a:t>https://msdn.microsoft.com/en-us/library/ee658108.aspx</a:t>
            </a:r>
            <a:endParaRPr lang="en-US" dirty="0"/>
          </a:p>
          <a:p>
            <a:pPr marL="228600" lvl="0" rtl="0">
              <a:spcBef>
                <a:spcPts val="0"/>
              </a:spcBef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8628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96"/>
    </mc:Choice>
    <mc:Fallback xmlns="">
      <p:transition advTm="1496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7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System Overview</a:t>
            </a:r>
            <a:endParaRPr lang="en" dirty="0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The what</a:t>
            </a:r>
            <a:endParaRPr lang="en" dirty="0"/>
          </a:p>
        </p:txBody>
      </p:sp>
      <p:sp>
        <p:nvSpPr>
          <p:cNvPr id="100" name="Shape 100"/>
          <p:cNvSpPr txBox="1"/>
          <p:nvPr/>
        </p:nvSpPr>
        <p:spPr>
          <a:xfrm>
            <a:off x="1133975" y="2291150"/>
            <a:ext cx="543899" cy="56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47917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51"/>
    </mc:Choice>
    <mc:Fallback xmlns="">
      <p:transition advTm="65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900"/>
              <a:t>Primary System Components</a:t>
            </a:r>
            <a:endParaRPr lang="en" sz="1900"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1381250" y="1651075"/>
            <a:ext cx="2333999" cy="3122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>
                <a:highlight>
                  <a:srgbClr val="FFCD00"/>
                </a:highlight>
              </a:rPr>
              <a:t>Mobile App</a:t>
            </a:r>
            <a:endParaRPr lang="en" b="1">
              <a:highlight>
                <a:srgbClr val="FFCD00"/>
              </a:highlight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iOS and Android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Xamarin Forms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err="1"/>
              <a:t>ReactiveUI</a:t>
            </a:r>
            <a:endParaRPr lang="en-US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Realm.io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Azure Notification Hub</a:t>
            </a:r>
          </a:p>
        </p:txBody>
      </p:sp>
      <p:sp>
        <p:nvSpPr>
          <p:cNvPr id="155" name="Shape 155"/>
          <p:cNvSpPr txBox="1">
            <a:spLocks noGrp="1"/>
          </p:cNvSpPr>
          <p:nvPr>
            <p:ph type="body" idx="2"/>
          </p:nvPr>
        </p:nvSpPr>
        <p:spPr>
          <a:xfrm>
            <a:off x="3834911" y="1651075"/>
            <a:ext cx="2333999" cy="3122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>
                <a:highlight>
                  <a:srgbClr val="FFCD00"/>
                </a:highlight>
              </a:rPr>
              <a:t>API and Web App</a:t>
            </a:r>
            <a:endParaRPr lang="en" b="1">
              <a:highlight>
                <a:srgbClr val="FFCD00"/>
              </a:highlight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ASPNETCORE on .NET 4.6.1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err="1"/>
              <a:t>EFCore</a:t>
            </a:r>
            <a:endParaRPr lang="en-US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Angular 2 and TypeScript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err="1"/>
              <a:t>IdentityServer</a:t>
            </a:r>
            <a:endParaRPr lang="en-US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SQL 2016</a:t>
            </a:r>
          </a:p>
        </p:txBody>
      </p:sp>
      <p:sp>
        <p:nvSpPr>
          <p:cNvPr id="156" name="Shape 156"/>
          <p:cNvSpPr txBox="1">
            <a:spLocks noGrp="1"/>
          </p:cNvSpPr>
          <p:nvPr>
            <p:ph type="body" idx="3"/>
          </p:nvPr>
        </p:nvSpPr>
        <p:spPr>
          <a:xfrm>
            <a:off x="6288573" y="1651075"/>
            <a:ext cx="2333999" cy="3122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>
                <a:highlight>
                  <a:srgbClr val="FFCD00"/>
                </a:highlight>
              </a:rPr>
              <a:t>File</a:t>
            </a:r>
            <a:r>
              <a:rPr lang="en" b="1">
                <a:highlight>
                  <a:srgbClr val="FFCD00"/>
                </a:highlight>
              </a:rPr>
              <a:t> processors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err="1"/>
              <a:t>NserviceBus</a:t>
            </a:r>
            <a:endParaRPr lang="en-US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err="1"/>
              <a:t>Npoco</a:t>
            </a:r>
            <a:r>
              <a:rPr lang="en-US"/>
              <a:t> 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57" name="Shape 157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58" name="Shape 15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573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25"/>
    </mc:Choice>
    <mc:Fallback xmlns="">
      <p:transition advTm="28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uiExpand="1" build="p"/>
      <p:bldP spid="155" grpId="0" uiExpand="1" build="p"/>
      <p:bldP spid="156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900"/>
              <a:t>Secondary System Components</a:t>
            </a:r>
            <a:endParaRPr lang="en" sz="1900"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1381250" y="1651075"/>
            <a:ext cx="2333999" cy="3122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>
                <a:highlight>
                  <a:srgbClr val="FFCD00"/>
                </a:highlight>
              </a:rPr>
              <a:t>Infrastructure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TFS - CI and CD for web and other backend systems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Jenkins – mobile app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/>
          </a:p>
        </p:txBody>
      </p:sp>
      <p:sp>
        <p:nvSpPr>
          <p:cNvPr id="156" name="Shape 156"/>
          <p:cNvSpPr txBox="1">
            <a:spLocks noGrp="1"/>
          </p:cNvSpPr>
          <p:nvPr>
            <p:ph type="body" idx="3"/>
          </p:nvPr>
        </p:nvSpPr>
        <p:spPr>
          <a:xfrm>
            <a:off x="4505493" y="1672855"/>
            <a:ext cx="2333999" cy="3122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>
                <a:highlight>
                  <a:srgbClr val="FFCD00"/>
                </a:highlight>
              </a:rPr>
              <a:t>Interface services</a:t>
            </a:r>
            <a:endParaRPr lang="en" b="1">
              <a:highlight>
                <a:srgbClr val="FFCD00"/>
              </a:highlight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/>
              <a:t>Multiple Windows services to interface with other existing applications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57" name="Shape 157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58" name="Shape 15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6527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385"/>
    </mc:Choice>
    <mc:Fallback xmlns="">
      <p:transition advTm="4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uiExpand="1" build="p"/>
      <p:bldP spid="156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01E96-559B-4F97-9869-DC19B76D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High level architecture</a:t>
            </a:r>
          </a:p>
        </p:txBody>
      </p:sp>
      <p:sp>
        <p:nvSpPr>
          <p:cNvPr id="3" name="Shape 342">
            <a:extLst>
              <a:ext uri="{FF2B5EF4-FFF2-40B4-BE49-F238E27FC236}">
                <a16:creationId xmlns:a16="http://schemas.microsoft.com/office/drawing/2014/main" id="{1813EBF6-A10E-4275-B858-C077F796FFE2}"/>
              </a:ext>
            </a:extLst>
          </p:cNvPr>
          <p:cNvSpPr/>
          <p:nvPr/>
        </p:nvSpPr>
        <p:spPr>
          <a:xfrm>
            <a:off x="1357686" y="2378963"/>
            <a:ext cx="856620" cy="1518199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90CD550-71C9-43DE-B738-D7F89DEC7AB3}"/>
              </a:ext>
            </a:extLst>
          </p:cNvPr>
          <p:cNvSpPr/>
          <p:nvPr/>
        </p:nvSpPr>
        <p:spPr>
          <a:xfrm>
            <a:off x="5067124" y="3620009"/>
            <a:ext cx="786384" cy="98947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API DB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681D4FC9-8ABF-415B-BCCB-27DAF444158E}"/>
              </a:ext>
            </a:extLst>
          </p:cNvPr>
          <p:cNvSpPr/>
          <p:nvPr/>
        </p:nvSpPr>
        <p:spPr>
          <a:xfrm>
            <a:off x="3227832" y="2392680"/>
            <a:ext cx="932688" cy="149686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API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04EDAE9F-3103-4BFD-8BA1-BCAC26FFC63D}"/>
              </a:ext>
            </a:extLst>
          </p:cNvPr>
          <p:cNvSpPr/>
          <p:nvPr/>
        </p:nvSpPr>
        <p:spPr>
          <a:xfrm>
            <a:off x="3227832" y="1465158"/>
            <a:ext cx="1154578" cy="55357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Cloud</a:t>
            </a:r>
          </a:p>
        </p:txBody>
      </p:sp>
      <p:pic>
        <p:nvPicPr>
          <p:cNvPr id="12" name="Graphic 11" descr="Gears">
            <a:extLst>
              <a:ext uri="{FF2B5EF4-FFF2-40B4-BE49-F238E27FC236}">
                <a16:creationId xmlns:a16="http://schemas.microsoft.com/office/drawing/2014/main" id="{AC14F17B-73E2-4F64-88BB-EFA3F74F4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4259" y="2076831"/>
            <a:ext cx="914400" cy="914400"/>
          </a:xfrm>
          <a:prstGeom prst="rect">
            <a:avLst/>
          </a:prstGeom>
        </p:spPr>
      </p:pic>
      <p:pic>
        <p:nvPicPr>
          <p:cNvPr id="14" name="Graphic 13" descr="Computer">
            <a:extLst>
              <a:ext uri="{FF2B5EF4-FFF2-40B4-BE49-F238E27FC236}">
                <a16:creationId xmlns:a16="http://schemas.microsoft.com/office/drawing/2014/main" id="{1D791E55-3EAE-4AC2-84ED-DA8C544780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30440" y="1974342"/>
            <a:ext cx="1119378" cy="1119378"/>
          </a:xfrm>
          <a:prstGeom prst="rect">
            <a:avLst/>
          </a:prstGeom>
        </p:spPr>
      </p:pic>
      <p:pic>
        <p:nvPicPr>
          <p:cNvPr id="15" name="Graphic 14" descr="Computer">
            <a:extLst>
              <a:ext uri="{FF2B5EF4-FFF2-40B4-BE49-F238E27FC236}">
                <a16:creationId xmlns:a16="http://schemas.microsoft.com/office/drawing/2014/main" id="{DD7F7C71-77D8-4745-9E3B-18DB8753F3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62214" y="2835514"/>
            <a:ext cx="1119378" cy="1119378"/>
          </a:xfrm>
          <a:prstGeom prst="rect">
            <a:avLst/>
          </a:prstGeom>
        </p:spPr>
      </p:pic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516C1611-31D7-400A-901B-E886614F9AA4}"/>
              </a:ext>
            </a:extLst>
          </p:cNvPr>
          <p:cNvSpPr/>
          <p:nvPr/>
        </p:nvSpPr>
        <p:spPr>
          <a:xfrm>
            <a:off x="2301240" y="3014472"/>
            <a:ext cx="755904" cy="18821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D207976F-09DD-41FF-AAB1-E326B8CCC9CB}"/>
              </a:ext>
            </a:extLst>
          </p:cNvPr>
          <p:cNvSpPr/>
          <p:nvPr/>
        </p:nvSpPr>
        <p:spPr>
          <a:xfrm rot="1636462">
            <a:off x="4203330" y="3454830"/>
            <a:ext cx="802398" cy="18825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33374943-E07C-4685-9785-4F8E345E9AB9}"/>
              </a:ext>
            </a:extLst>
          </p:cNvPr>
          <p:cNvSpPr/>
          <p:nvPr/>
        </p:nvSpPr>
        <p:spPr>
          <a:xfrm rot="19960789">
            <a:off x="4201124" y="2767422"/>
            <a:ext cx="840693" cy="18821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Left-Right 18">
            <a:extLst>
              <a:ext uri="{FF2B5EF4-FFF2-40B4-BE49-F238E27FC236}">
                <a16:creationId xmlns:a16="http://schemas.microsoft.com/office/drawing/2014/main" id="{E986EE01-BD59-423F-80B1-9D2B231AC034}"/>
              </a:ext>
            </a:extLst>
          </p:cNvPr>
          <p:cNvSpPr/>
          <p:nvPr/>
        </p:nvSpPr>
        <p:spPr>
          <a:xfrm rot="16200000">
            <a:off x="5210052" y="3175785"/>
            <a:ext cx="551521" cy="18241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4BE1BAA6-A737-4F4E-97E2-FC0824F76D50}"/>
              </a:ext>
            </a:extLst>
          </p:cNvPr>
          <p:cNvSpPr/>
          <p:nvPr/>
        </p:nvSpPr>
        <p:spPr>
          <a:xfrm>
            <a:off x="5940113" y="2370372"/>
            <a:ext cx="1113830" cy="21462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Left 21">
            <a:extLst>
              <a:ext uri="{FF2B5EF4-FFF2-40B4-BE49-F238E27FC236}">
                <a16:creationId xmlns:a16="http://schemas.microsoft.com/office/drawing/2014/main" id="{A33AA433-2A06-47E3-8F31-07172CD9BB78}"/>
              </a:ext>
            </a:extLst>
          </p:cNvPr>
          <p:cNvSpPr/>
          <p:nvPr/>
        </p:nvSpPr>
        <p:spPr>
          <a:xfrm rot="1805246">
            <a:off x="4472544" y="1898849"/>
            <a:ext cx="818278" cy="2082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0A703DB5-D876-420A-9EF0-F9C16D1A5D6B}"/>
              </a:ext>
            </a:extLst>
          </p:cNvPr>
          <p:cNvSpPr/>
          <p:nvPr/>
        </p:nvSpPr>
        <p:spPr>
          <a:xfrm rot="19805379">
            <a:off x="2156926" y="1991367"/>
            <a:ext cx="974116" cy="19652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0BD8F48-BC4E-4271-8B68-2868F4165DB9}"/>
              </a:ext>
            </a:extLst>
          </p:cNvPr>
          <p:cNvSpPr/>
          <p:nvPr/>
        </p:nvSpPr>
        <p:spPr>
          <a:xfrm>
            <a:off x="7235228" y="1797026"/>
            <a:ext cx="1393319" cy="22171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00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42"/>
    </mc:Choice>
    <mc:Fallback xmlns="">
      <p:transition advTm="8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7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Programming the App</a:t>
            </a:r>
            <a:endParaRPr lang="en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Let’s take a look</a:t>
            </a:r>
            <a:endParaRPr lang="en"/>
          </a:p>
        </p:txBody>
      </p:sp>
      <p:sp>
        <p:nvSpPr>
          <p:cNvPr id="100" name="Shape 100"/>
          <p:cNvSpPr txBox="1"/>
          <p:nvPr/>
        </p:nvSpPr>
        <p:spPr>
          <a:xfrm>
            <a:off x="1133975" y="2291150"/>
            <a:ext cx="543899" cy="56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5</a:t>
            </a:r>
            <a:endParaRPr lang="en" sz="2400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27381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338"/>
    </mc:Choice>
    <mc:Fallback xmlns="">
      <p:transition advTm="333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ctrTitle" idx="4294967295"/>
          </p:nvPr>
        </p:nvSpPr>
        <p:spPr>
          <a:xfrm>
            <a:off x="685800" y="343199"/>
            <a:ext cx="7772400" cy="894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~</a:t>
            </a:r>
            <a:r>
              <a:rPr lang="en" sz="4400" dirty="0"/>
              <a:t>2.8 </a:t>
            </a:r>
            <a:r>
              <a:rPr lang="en-US" sz="4400" dirty="0"/>
              <a:t>million apps in Google Play</a:t>
            </a:r>
            <a:endParaRPr lang="en" sz="4400" dirty="0"/>
          </a:p>
        </p:txBody>
      </p:sp>
      <p:sp>
        <p:nvSpPr>
          <p:cNvPr id="282" name="Shape 282"/>
          <p:cNvSpPr txBox="1">
            <a:spLocks noGrp="1"/>
          </p:cNvSpPr>
          <p:nvPr>
            <p:ph type="ctrTitle" idx="4294967295"/>
          </p:nvPr>
        </p:nvSpPr>
        <p:spPr>
          <a:xfrm>
            <a:off x="685800" y="1657649"/>
            <a:ext cx="7772400" cy="894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~</a:t>
            </a:r>
            <a:r>
              <a:rPr lang="en" sz="4400" dirty="0"/>
              <a:t>2.2 </a:t>
            </a:r>
            <a:r>
              <a:rPr lang="en-US" sz="4400" dirty="0"/>
              <a:t>million apps in Apple store</a:t>
            </a:r>
            <a:endParaRPr lang="en" sz="4400" dirty="0"/>
          </a:p>
        </p:txBody>
      </p:sp>
      <p:grpSp>
        <p:nvGrpSpPr>
          <p:cNvPr id="284" name="Shape 284"/>
          <p:cNvGrpSpPr/>
          <p:nvPr/>
        </p:nvGrpSpPr>
        <p:grpSpPr>
          <a:xfrm>
            <a:off x="4433047" y="4413424"/>
            <a:ext cx="277858" cy="201655"/>
            <a:chOff x="3932350" y="3714775"/>
            <a:chExt cx="439650" cy="319075"/>
          </a:xfrm>
        </p:grpSpPr>
        <p:sp>
          <p:nvSpPr>
            <p:cNvPr id="285" name="Shape 285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0801080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What’s the Xamarin appeal?</a:t>
            </a:r>
            <a:endParaRPr lang="en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/>
              <a:t>Common code sharing</a:t>
            </a:r>
          </a:p>
          <a:p>
            <a:pPr marL="571500" lvl="0" indent="-342900" rtl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/>
              <a:t>C# </a:t>
            </a:r>
          </a:p>
          <a:p>
            <a:pPr marL="571500" lvl="0" indent="-342900" rtl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/>
              <a:t>The team is fantastic!</a:t>
            </a:r>
          </a:p>
          <a:p>
            <a:pPr marL="571500" lvl="0" indent="-342900" rtl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/>
              <a:t>Xamarin Forms and </a:t>
            </a:r>
            <a:r>
              <a:rPr lang="en-US" err="1"/>
              <a:t>Xaml</a:t>
            </a:r>
            <a:endParaRPr lang="en-US"/>
          </a:p>
          <a:p>
            <a:pPr marL="571500" lvl="0" indent="-342900" rtl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/>
              <a:t>IDE choice</a:t>
            </a:r>
          </a:p>
          <a:p>
            <a:pPr marL="228600" lvl="0" rtl="0">
              <a:spcBef>
                <a:spcPts val="0"/>
              </a:spcBef>
            </a:pP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3899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64"/>
    </mc:Choice>
    <mc:Fallback xmlns="">
      <p:transition advTm="1764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98B6-6CE3-4870-9272-1D2D287DA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271B6-D5FE-4E06-95C6-081D9613C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1250" y="1616469"/>
            <a:ext cx="7052012" cy="944439"/>
          </a:xfrm>
        </p:spPr>
        <p:txBody>
          <a:bodyPr/>
          <a:lstStyle/>
          <a:p>
            <a:pPr algn="ctr"/>
            <a:r>
              <a:rPr lang="en-US" sz="4000"/>
              <a:t>Mind shift for mobile apps is required even with Xamarin</a:t>
            </a:r>
          </a:p>
        </p:txBody>
      </p:sp>
      <p:grpSp>
        <p:nvGrpSpPr>
          <p:cNvPr id="4" name="Shape 531"/>
          <p:cNvGrpSpPr/>
          <p:nvPr/>
        </p:nvGrpSpPr>
        <p:grpSpPr>
          <a:xfrm>
            <a:off x="852742" y="964233"/>
            <a:ext cx="320377" cy="320377"/>
            <a:chOff x="1278900" y="2333250"/>
            <a:chExt cx="381175" cy="381175"/>
          </a:xfrm>
        </p:grpSpPr>
        <p:sp>
          <p:nvSpPr>
            <p:cNvPr id="5" name="Shape 53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" name="Shape 53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53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535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88965925"/>
      </p:ext>
    </p:extLst>
  </p:cSld>
  <p:clrMapOvr>
    <a:masterClrMapping/>
  </p:clrMapOvr>
  <p:transition spd="med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/>
              <a:t>Shared libraries</a:t>
            </a:r>
            <a:endParaRPr lang="en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Architecture crisis - which class is being used for which project?</a:t>
            </a:r>
          </a:p>
          <a:p>
            <a:pPr marL="5715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Littered with </a:t>
            </a:r>
            <a:r>
              <a:rPr lang="en-US" i="1" dirty="0"/>
              <a:t>If Platform X then do</a:t>
            </a:r>
            <a:r>
              <a:rPr lang="en-US" dirty="0"/>
              <a:t> everywhere</a:t>
            </a:r>
          </a:p>
        </p:txBody>
      </p:sp>
    </p:spTree>
    <p:extLst>
      <p:ext uri="{BB962C8B-B14F-4D97-AF65-F5344CB8AC3E}">
        <p14:creationId xmlns:p14="http://schemas.microsoft.com/office/powerpoint/2010/main" val="73202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81"/>
    </mc:Choice>
    <mc:Fallback xmlns="">
      <p:transition advTm="2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Portable Class Libraries</a:t>
            </a:r>
            <a:endParaRPr lang="en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>
              <a:spcBef>
                <a:spcPts val="0"/>
              </a:spcBef>
            </a:pPr>
            <a:r>
              <a:rPr lang="en-US"/>
              <a:t>Improvement over shared project but introduces profiles </a:t>
            </a:r>
          </a:p>
          <a:p>
            <a:pPr marL="228600" lvl="0" rtl="0">
              <a:spcBef>
                <a:spcPts val="0"/>
              </a:spcBef>
            </a:pPr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D5B601-9297-45E5-A2A9-5BA233182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108" y="2460244"/>
            <a:ext cx="2408457" cy="239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5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63"/>
    </mc:Choice>
    <mc:Fallback xmlns="">
      <p:transition advTm="1363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err="1"/>
              <a:t>Netstandard</a:t>
            </a:r>
            <a:r>
              <a:rPr lang="en-US"/>
              <a:t> </a:t>
            </a:r>
            <a:endParaRPr lang="en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045171" y="1616470"/>
            <a:ext cx="7429419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/>
              <a:t>Uniform set of BCL APIs for all .NET platforms.</a:t>
            </a:r>
          </a:p>
          <a:p>
            <a:pPr marL="571500" lvl="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/>
              <a:t>Libraries that are usable across .NET runtimes.</a:t>
            </a:r>
          </a:p>
          <a:p>
            <a:pPr marL="571500" lvl="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/>
              <a:t>Reduces/eliminates conditional compilation of shared code.</a:t>
            </a:r>
          </a:p>
        </p:txBody>
      </p:sp>
    </p:spTree>
    <p:extLst>
      <p:ext uri="{BB962C8B-B14F-4D97-AF65-F5344CB8AC3E}">
        <p14:creationId xmlns:p14="http://schemas.microsoft.com/office/powerpoint/2010/main" val="189745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93"/>
    </mc:Choice>
    <mc:Fallback xmlns="">
      <p:transition advTm="593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98B6-6CE3-4870-9272-1D2D287DA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271B6-D5FE-4E06-95C6-081D9613C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1250" y="1616470"/>
            <a:ext cx="7127260" cy="904308"/>
          </a:xfrm>
        </p:spPr>
        <p:txBody>
          <a:bodyPr/>
          <a:lstStyle/>
          <a:p>
            <a:pPr algn="ctr"/>
            <a:r>
              <a:rPr lang="en-US" sz="4000" dirty="0"/>
              <a:t>Migrate to </a:t>
            </a:r>
            <a:r>
              <a:rPr lang="en-US" sz="4000" dirty="0" err="1"/>
              <a:t>Netstandard</a:t>
            </a:r>
            <a:endParaRPr lang="en-US" sz="4000" dirty="0"/>
          </a:p>
        </p:txBody>
      </p:sp>
      <p:grpSp>
        <p:nvGrpSpPr>
          <p:cNvPr id="4" name="Shape 531"/>
          <p:cNvGrpSpPr/>
          <p:nvPr/>
        </p:nvGrpSpPr>
        <p:grpSpPr>
          <a:xfrm>
            <a:off x="852742" y="971965"/>
            <a:ext cx="320377" cy="320377"/>
            <a:chOff x="1278900" y="2333250"/>
            <a:chExt cx="381175" cy="381175"/>
          </a:xfrm>
        </p:grpSpPr>
        <p:sp>
          <p:nvSpPr>
            <p:cNvPr id="5" name="Shape 53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" name="Shape 53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53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535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79243607"/>
      </p:ext>
    </p:extLst>
  </p:cSld>
  <p:clrMapOvr>
    <a:masterClrMapping/>
  </p:clrMapOvr>
  <p:transition spd="med">
    <p:pull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Reactive programming</a:t>
            </a:r>
            <a:endParaRPr lang="en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Based on observer pattern</a:t>
            </a:r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Working with asynchronous data streams</a:t>
            </a:r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Streams are immutable</a:t>
            </a:r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Reactive gives provides functional way to deal with these streams</a:t>
            </a:r>
          </a:p>
        </p:txBody>
      </p:sp>
    </p:spTree>
    <p:extLst>
      <p:ext uri="{BB962C8B-B14F-4D97-AF65-F5344CB8AC3E}">
        <p14:creationId xmlns:p14="http://schemas.microsoft.com/office/powerpoint/2010/main" val="85796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26"/>
    </mc:Choice>
    <mc:Fallback xmlns="">
      <p:transition advTm="8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954222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Reactive programming – searching cities</a:t>
            </a:r>
            <a:endParaRPr lang="en" dirty="0">
              <a:highlight>
                <a:srgbClr val="FFCD00"/>
              </a:highlight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F4E2B26D-21CA-4244-9393-6A88130E4830}"/>
              </a:ext>
            </a:extLst>
          </p:cNvPr>
          <p:cNvSpPr/>
          <p:nvPr/>
        </p:nvSpPr>
        <p:spPr>
          <a:xfrm>
            <a:off x="1552421" y="1508324"/>
            <a:ext cx="6071499" cy="3469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>
                <a:latin typeface="Quattrocento Sans" panose="020B0502050000020003" pitchFamily="34" charset="0"/>
              </a:rPr>
              <a:t>User input stream</a:t>
            </a: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FCCD4B48-93C1-4351-8560-FC1CC8793A08}"/>
              </a:ext>
            </a:extLst>
          </p:cNvPr>
          <p:cNvSpPr/>
          <p:nvPr/>
        </p:nvSpPr>
        <p:spPr>
          <a:xfrm>
            <a:off x="1690613" y="1539195"/>
            <a:ext cx="270498" cy="285199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Quattrocento Sans" panose="020B0502050000020003" pitchFamily="34" charset="0"/>
            </a:endParaRP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A217A501-68F4-46B3-B467-B21F99745687}"/>
              </a:ext>
            </a:extLst>
          </p:cNvPr>
          <p:cNvSpPr/>
          <p:nvPr/>
        </p:nvSpPr>
        <p:spPr>
          <a:xfrm>
            <a:off x="2129925" y="1539193"/>
            <a:ext cx="270498" cy="285199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Quattrocento Sans" panose="020B0502050000020003" pitchFamily="34" charset="0"/>
              </a:rPr>
              <a:t>A</a:t>
            </a: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9812E24C-063A-4C39-AD48-260B3D6D2B8E}"/>
              </a:ext>
            </a:extLst>
          </p:cNvPr>
          <p:cNvSpPr/>
          <p:nvPr/>
        </p:nvSpPr>
        <p:spPr>
          <a:xfrm>
            <a:off x="2610404" y="1539194"/>
            <a:ext cx="270498" cy="285199"/>
          </a:xfrm>
          <a:prstGeom prst="flowChartConnector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Quattrocento Sans" panose="020B0502050000020003" pitchFamily="34" charset="0"/>
              </a:rPr>
              <a:t>U</a:t>
            </a: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02F22E0A-12A5-448C-A0F0-D0F997B552CF}"/>
              </a:ext>
            </a:extLst>
          </p:cNvPr>
          <p:cNvSpPr/>
          <p:nvPr/>
        </p:nvSpPr>
        <p:spPr>
          <a:xfrm>
            <a:off x="3871252" y="1532352"/>
            <a:ext cx="270498" cy="285199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Quattrocento Sans" panose="020B0502050000020003" pitchFamily="34" charset="0"/>
              </a:rPr>
              <a:t>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5EE747C-4DC1-4F3A-9798-75FD9BEB2F3A}"/>
              </a:ext>
            </a:extLst>
          </p:cNvPr>
          <p:cNvCxnSpPr/>
          <p:nvPr/>
        </p:nvCxnSpPr>
        <p:spPr>
          <a:xfrm>
            <a:off x="6071499" y="1528901"/>
            <a:ext cx="12260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8B91EA8-C598-4D3E-A456-D29C8C0799A7}"/>
              </a:ext>
            </a:extLst>
          </p:cNvPr>
          <p:cNvSpPr txBox="1"/>
          <p:nvPr/>
        </p:nvSpPr>
        <p:spPr>
          <a:xfrm>
            <a:off x="6071499" y="1181903"/>
            <a:ext cx="1046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Quattrocento Sans" panose="020B0502050000020003" pitchFamily="34" charset="0"/>
              </a:rPr>
              <a:t>Time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63372DC-C844-41F0-8F5F-8E89ABC25015}"/>
              </a:ext>
            </a:extLst>
          </p:cNvPr>
          <p:cNvSpPr/>
          <p:nvPr/>
        </p:nvSpPr>
        <p:spPr>
          <a:xfrm>
            <a:off x="1552421" y="2680977"/>
            <a:ext cx="6071499" cy="3469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>
                <a:latin typeface="Quattrocento Sans" panose="020B0502050000020003" pitchFamily="34" charset="0"/>
              </a:rPr>
              <a:t>User input stream</a:t>
            </a:r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4C27DE00-D36F-495C-869D-E18CF71737B2}"/>
              </a:ext>
            </a:extLst>
          </p:cNvPr>
          <p:cNvSpPr/>
          <p:nvPr/>
        </p:nvSpPr>
        <p:spPr>
          <a:xfrm>
            <a:off x="3063192" y="3021489"/>
            <a:ext cx="270498" cy="285199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Quattrocento Sans" panose="020B0502050000020003" pitchFamily="34" charset="0"/>
            </a:endParaRPr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B8B4FF42-F553-46BE-A07C-C34569F42713}"/>
              </a:ext>
            </a:extLst>
          </p:cNvPr>
          <p:cNvSpPr/>
          <p:nvPr/>
        </p:nvSpPr>
        <p:spPr>
          <a:xfrm>
            <a:off x="3063192" y="2680977"/>
            <a:ext cx="270498" cy="285199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Quattrocento Sans" panose="020B0502050000020003" pitchFamily="34" charset="0"/>
              </a:rPr>
              <a:t>A</a:t>
            </a:r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C9CDCAA5-C55E-4BA6-AD3C-C331B853C544}"/>
              </a:ext>
            </a:extLst>
          </p:cNvPr>
          <p:cNvSpPr/>
          <p:nvPr/>
        </p:nvSpPr>
        <p:spPr>
          <a:xfrm>
            <a:off x="3063192" y="2340465"/>
            <a:ext cx="270498" cy="285199"/>
          </a:xfrm>
          <a:prstGeom prst="flowChartConnector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Quattrocento Sans" panose="020B0502050000020003" pitchFamily="34" charset="0"/>
              </a:rPr>
              <a:t>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153819-D20B-4C98-AF3C-9D4996D8118C}"/>
              </a:ext>
            </a:extLst>
          </p:cNvPr>
          <p:cNvSpPr/>
          <p:nvPr/>
        </p:nvSpPr>
        <p:spPr>
          <a:xfrm>
            <a:off x="3025459" y="2293361"/>
            <a:ext cx="349883" cy="10790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Quattrocento Sans" panose="020B0502050000020003" pitchFamily="34" charset="0"/>
            </a:endParaRPr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54D3CC73-219C-4A41-AD20-5B2CC2D72B85}"/>
              </a:ext>
            </a:extLst>
          </p:cNvPr>
          <p:cNvSpPr/>
          <p:nvPr/>
        </p:nvSpPr>
        <p:spPr>
          <a:xfrm>
            <a:off x="3900660" y="2711848"/>
            <a:ext cx="270498" cy="285199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Quattrocento Sans" panose="020B0502050000020003" pitchFamily="34" charset="0"/>
              </a:rPr>
              <a:t>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06DB00-3C61-4740-9261-F3FC8427AB44}"/>
              </a:ext>
            </a:extLst>
          </p:cNvPr>
          <p:cNvSpPr/>
          <p:nvPr/>
        </p:nvSpPr>
        <p:spPr>
          <a:xfrm>
            <a:off x="1552421" y="1997197"/>
            <a:ext cx="6015636" cy="2387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Quattrocento Sans" panose="020B0502050000020003" pitchFamily="34" charset="0"/>
            </a:endParaRPr>
          </a:p>
          <a:p>
            <a:pPr algn="ctr"/>
            <a:r>
              <a:rPr lang="en-US" sz="1600">
                <a:latin typeface="Fira Code" panose="020B0509050000020004" pitchFamily="49" charset="0"/>
                <a:ea typeface="Fira Code" panose="020B0509050000020004" pitchFamily="49" charset="0"/>
              </a:rPr>
              <a:t>Throttle(TimeSpan.FromSeconds(3))</a:t>
            </a:r>
          </a:p>
          <a:p>
            <a:pPr algn="ctr"/>
            <a:endParaRPr lang="en-US">
              <a:latin typeface="Quattrocento Sans" panose="020B0502050000020003" pitchFamily="34" charset="0"/>
            </a:endParaRPr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166EBD87-975C-4CB1-99A7-273F759B6503}"/>
              </a:ext>
            </a:extLst>
          </p:cNvPr>
          <p:cNvSpPr/>
          <p:nvPr/>
        </p:nvSpPr>
        <p:spPr>
          <a:xfrm>
            <a:off x="5064974" y="1518866"/>
            <a:ext cx="270498" cy="28519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Quattrocento Sans" panose="020B0502050000020003" pitchFamily="34" charset="0"/>
              </a:rPr>
              <a:t>T</a:t>
            </a:r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F7894CD1-4D5C-4D80-B831-103D79915D7C}"/>
              </a:ext>
            </a:extLst>
          </p:cNvPr>
          <p:cNvSpPr/>
          <p:nvPr/>
        </p:nvSpPr>
        <p:spPr>
          <a:xfrm>
            <a:off x="5073438" y="2710257"/>
            <a:ext cx="270498" cy="28519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Quattrocento Sans" panose="020B0502050000020003" pitchFamily="34" charset="0"/>
              </a:rPr>
              <a:t>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A9F014E-CACB-48A3-8E51-F73353A41D68}"/>
              </a:ext>
            </a:extLst>
          </p:cNvPr>
          <p:cNvSpPr/>
          <p:nvPr/>
        </p:nvSpPr>
        <p:spPr>
          <a:xfrm>
            <a:off x="1552421" y="3415409"/>
            <a:ext cx="6015636" cy="2574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Quattrocento Sans" panose="020B0502050000020003" pitchFamily="34" charset="0"/>
            </a:endParaRPr>
          </a:p>
          <a:p>
            <a:pPr algn="ctr"/>
            <a:r>
              <a:rPr lang="en-US" sz="1100" err="1">
                <a:latin typeface="Fira Code" panose="020B0509050000020004" pitchFamily="49" charset="0"/>
                <a:ea typeface="Fira Code" panose="020B0509050000020004" pitchFamily="49" charset="0"/>
              </a:rPr>
              <a:t>WhenAny</a:t>
            </a:r>
            <a:r>
              <a:rPr lang="en-US" sz="1100">
                <a:latin typeface="Fira Code" panose="020B0509050000020004" pitchFamily="49" charset="0"/>
                <a:ea typeface="Fira Code" panose="020B0509050000020004" pitchFamily="49" charset="0"/>
              </a:rPr>
              <a:t>(x =&gt; </a:t>
            </a:r>
            <a:r>
              <a:rPr lang="en-US" sz="1100" err="1">
                <a:latin typeface="Fira Code" panose="020B0509050000020004" pitchFamily="49" charset="0"/>
                <a:ea typeface="Fira Code" panose="020B0509050000020004" pitchFamily="49" charset="0"/>
              </a:rPr>
              <a:t>x.SearchQuery</a:t>
            </a:r>
            <a:r>
              <a:rPr lang="en-US" sz="1100">
                <a:latin typeface="Fira Code" panose="020B0509050000020004" pitchFamily="49" charset="0"/>
                <a:ea typeface="Fira Code" panose="020B0509050000020004" pitchFamily="49" charset="0"/>
              </a:rPr>
              <a:t>, x=&gt;</a:t>
            </a:r>
            <a:r>
              <a:rPr lang="en-US" sz="1100" err="1">
                <a:latin typeface="Fira Code" panose="020B0509050000020004" pitchFamily="49" charset="0"/>
                <a:ea typeface="Fira Code" panose="020B0509050000020004" pitchFamily="49" charset="0"/>
              </a:rPr>
              <a:t>x.Value.Trim</a:t>
            </a:r>
            <a:r>
              <a:rPr lang="en-US" sz="1100">
                <a:latin typeface="Fira Code" panose="020B0509050000020004" pitchFamily="49" charset="0"/>
                <a:ea typeface="Fira Code" panose="020B0509050000020004" pitchFamily="49" charset="0"/>
              </a:rPr>
              <a:t>() &amp;&amp; </a:t>
            </a:r>
            <a:r>
              <a:rPr lang="en-US" sz="1100" err="1">
                <a:latin typeface="Fira Code" panose="020B0509050000020004" pitchFamily="49" charset="0"/>
                <a:ea typeface="Fira Code" panose="020B0509050000020004" pitchFamily="49" charset="0"/>
              </a:rPr>
              <a:t>x.Value.Length</a:t>
            </a:r>
            <a:r>
              <a:rPr lang="en-US" sz="1100">
                <a:latin typeface="Fira Code" panose="020B0509050000020004" pitchFamily="49" charset="0"/>
                <a:ea typeface="Fira Code" panose="020B0509050000020004" pitchFamily="49" charset="0"/>
              </a:rPr>
              <a:t>&gt;3)</a:t>
            </a:r>
          </a:p>
          <a:p>
            <a:pPr algn="ctr"/>
            <a:endParaRPr lang="en-US">
              <a:latin typeface="Quattrocento Sans" panose="020B0502050000020003" pitchFamily="34" charset="0"/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32C985D3-17DF-4E9A-8ADD-B6E6A5B5D3CA}"/>
              </a:ext>
            </a:extLst>
          </p:cNvPr>
          <p:cNvSpPr/>
          <p:nvPr/>
        </p:nvSpPr>
        <p:spPr>
          <a:xfrm>
            <a:off x="1546533" y="4201543"/>
            <a:ext cx="6071499" cy="3469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>
                <a:latin typeface="Quattrocento Sans" panose="020B0502050000020003" pitchFamily="34" charset="0"/>
              </a:rPr>
              <a:t>User input stream</a:t>
            </a:r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5FD37A11-6537-4F31-8DD3-48F557C9DA34}"/>
              </a:ext>
            </a:extLst>
          </p:cNvPr>
          <p:cNvSpPr/>
          <p:nvPr/>
        </p:nvSpPr>
        <p:spPr>
          <a:xfrm>
            <a:off x="5071824" y="4744985"/>
            <a:ext cx="270498" cy="285199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Quattrocento Sans" panose="020B0502050000020003" pitchFamily="34" charset="0"/>
              </a:rPr>
              <a:t>A</a:t>
            </a:r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DB292CDC-2299-4E1A-9FDB-5CEAA3DECABD}"/>
              </a:ext>
            </a:extLst>
          </p:cNvPr>
          <p:cNvSpPr/>
          <p:nvPr/>
        </p:nvSpPr>
        <p:spPr>
          <a:xfrm>
            <a:off x="5071824" y="4425727"/>
            <a:ext cx="270498" cy="285199"/>
          </a:xfrm>
          <a:prstGeom prst="flowChartConnector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Quattrocento Sans" panose="020B0502050000020003" pitchFamily="34" charset="0"/>
              </a:rPr>
              <a:t>U</a:t>
            </a:r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05D7E185-2B13-4BBB-9722-D165BB1D0331}"/>
              </a:ext>
            </a:extLst>
          </p:cNvPr>
          <p:cNvSpPr/>
          <p:nvPr/>
        </p:nvSpPr>
        <p:spPr>
          <a:xfrm>
            <a:off x="5071824" y="4100345"/>
            <a:ext cx="270498" cy="285199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Quattrocento Sans" panose="020B0502050000020003" pitchFamily="34" charset="0"/>
              </a:rPr>
              <a:t>S</a:t>
            </a:r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DCE76021-19D1-4C24-9D7A-67704DA37829}"/>
              </a:ext>
            </a:extLst>
          </p:cNvPr>
          <p:cNvSpPr/>
          <p:nvPr/>
        </p:nvSpPr>
        <p:spPr>
          <a:xfrm>
            <a:off x="5071824" y="3775584"/>
            <a:ext cx="270498" cy="28519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Quattrocento Sans" panose="020B0502050000020003" pitchFamily="34" charset="0"/>
              </a:rPr>
              <a:t>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3E3CC00-3DD4-4EDA-A750-4A5B0BB55190}"/>
              </a:ext>
            </a:extLst>
          </p:cNvPr>
          <p:cNvSpPr/>
          <p:nvPr/>
        </p:nvSpPr>
        <p:spPr>
          <a:xfrm>
            <a:off x="5032131" y="3731849"/>
            <a:ext cx="349883" cy="13429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Quattrocento Sans" panose="020B05020500000200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4473CA9-B736-4FF5-8FA9-2832C83F036A}"/>
              </a:ext>
            </a:extLst>
          </p:cNvPr>
          <p:cNvSpPr txBox="1"/>
          <p:nvPr/>
        </p:nvSpPr>
        <p:spPr>
          <a:xfrm rot="16200000">
            <a:off x="556229" y="2339222"/>
            <a:ext cx="946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Quattrocento Sans" panose="020B0502050000020003" pitchFamily="34" charset="0"/>
              </a:rPr>
              <a:t>Data flow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EE1D6DF-2627-45B6-A6E0-DB4FC603B507}"/>
              </a:ext>
            </a:extLst>
          </p:cNvPr>
          <p:cNvCxnSpPr>
            <a:cxnSpLocks/>
          </p:cNvCxnSpPr>
          <p:nvPr/>
        </p:nvCxnSpPr>
        <p:spPr>
          <a:xfrm>
            <a:off x="1202049" y="1958486"/>
            <a:ext cx="0" cy="1167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18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826"/>
    </mc:Choice>
    <mc:Fallback xmlns="">
      <p:transition advTm="8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1" grpId="0" animBg="1"/>
      <p:bldP spid="12" grpId="0" animBg="1"/>
      <p:bldP spid="13" grpId="0" animBg="1"/>
      <p:bldP spid="19" grpId="0" animBg="1"/>
      <p:bldP spid="21" grpId="0" animBg="1"/>
      <p:bldP spid="22" grpId="0" animBg="1"/>
      <p:bldP spid="23" grpId="0" animBg="1"/>
      <p:bldP spid="10" grpId="0" animBg="1"/>
      <p:bldP spid="27" grpId="0" animBg="1"/>
      <p:bldP spid="14" grpId="0" animBg="1"/>
      <p:bldP spid="30" grpId="0" animBg="1"/>
      <p:bldP spid="31" grpId="0" animBg="1"/>
      <p:bldP spid="32" grpId="0" animBg="1"/>
      <p:bldP spid="35" grpId="0" animBg="1"/>
      <p:bldP spid="36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Reactive UI based on RX</a:t>
            </a:r>
            <a:endParaRPr lang="en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Highly declarative code!</a:t>
            </a:r>
          </a:p>
          <a:p>
            <a:pPr marL="571500" lvl="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The filters can be bound to the UI elements</a:t>
            </a:r>
          </a:p>
          <a:p>
            <a:pPr marL="571500" lvl="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Concentrate on logic than plumbing</a:t>
            </a:r>
          </a:p>
          <a:p>
            <a:pPr marL="571500" lvl="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Great community support</a:t>
            </a:r>
          </a:p>
          <a:p>
            <a:pPr marL="571500" lvl="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34527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60"/>
    </mc:Choice>
    <mc:Fallback xmlns="">
      <p:transition advTm="36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 </a:t>
            </a:r>
            <a:r>
              <a:rPr lang="en-US" sz="1900"/>
              <a:t>Non reactive timer code</a:t>
            </a:r>
            <a:endParaRPr lang="en" sz="1900">
              <a:highlight>
                <a:srgbClr val="FFCD00"/>
              </a:highlight>
            </a:endParaRPr>
          </a:p>
        </p:txBody>
      </p:sp>
      <p:pic>
        <p:nvPicPr>
          <p:cNvPr id="5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080C0337-7B38-4874-9E9F-0FE5F8D2A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252" y="1234374"/>
            <a:ext cx="4009409" cy="3890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2D1347-1A3E-4821-AE07-D1BD0FA38D49}"/>
              </a:ext>
            </a:extLst>
          </p:cNvPr>
          <p:cNvSpPr txBox="1"/>
          <p:nvPr/>
        </p:nvSpPr>
        <p:spPr>
          <a:xfrm>
            <a:off x="6835571" y="4458131"/>
            <a:ext cx="1756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latin typeface="Quattrocento Sans" panose="020B0502050000020003" pitchFamily="34" charset="0"/>
              </a:rPr>
              <a:t>https://forums.xamarin.com/discussion/30936/device-starttimer-async</a:t>
            </a:r>
          </a:p>
        </p:txBody>
      </p:sp>
    </p:spTree>
    <p:extLst>
      <p:ext uri="{BB962C8B-B14F-4D97-AF65-F5344CB8AC3E}">
        <p14:creationId xmlns:p14="http://schemas.microsoft.com/office/powerpoint/2010/main" val="323520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4"/>
    </mc:Choice>
    <mc:Fallback xmlns="">
      <p:transition advTm="40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73C24-5C56-4463-84DE-7B80D216A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</p:spPr>
        <p:txBody>
          <a:bodyPr/>
          <a:lstStyle/>
          <a:p>
            <a:r>
              <a:rPr lang="en-US" dirty="0"/>
              <a:t>Mobile technology choice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40D35D-573D-4E37-8EA0-BA7652924B6D}"/>
              </a:ext>
            </a:extLst>
          </p:cNvPr>
          <p:cNvSpPr/>
          <p:nvPr/>
        </p:nvSpPr>
        <p:spPr>
          <a:xfrm>
            <a:off x="1201189" y="1502071"/>
            <a:ext cx="4572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Quattrocento Sans" panose="020B0502050000020003" pitchFamily="34" charset="0"/>
              </a:rPr>
              <a:t>Responsive Web apps  </a:t>
            </a:r>
          </a:p>
          <a:p>
            <a:pPr marL="5143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Quattrocento Sans" panose="020B0502050000020003" pitchFamily="34" charset="0"/>
              </a:rPr>
              <a:t>Hybrid apps </a:t>
            </a:r>
          </a:p>
          <a:p>
            <a:pPr marL="5143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Quattrocento Sans" panose="020B0502050000020003" pitchFamily="34" charset="0"/>
              </a:rPr>
              <a:t>Nativish</a:t>
            </a:r>
            <a:r>
              <a:rPr lang="en-US" sz="2000" dirty="0">
                <a:latin typeface="Quattrocento Sans" panose="020B0502050000020003" pitchFamily="34" charset="0"/>
              </a:rPr>
              <a:t> apps </a:t>
            </a:r>
          </a:p>
          <a:p>
            <a:pPr marL="5143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Quattrocento Sans" panose="020B0502050000020003" pitchFamily="34" charset="0"/>
              </a:rPr>
              <a:t>Sub eco system app </a:t>
            </a:r>
          </a:p>
          <a:p>
            <a:pPr marL="5143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Quattrocento Sans" panose="020B0502050000020003" pitchFamily="34" charset="0"/>
              </a:rPr>
              <a:t>Compile to native apps </a:t>
            </a:r>
          </a:p>
          <a:p>
            <a:pPr marL="5143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Quattrocento Sans" panose="020B0502050000020003" pitchFamily="34" charset="0"/>
              </a:rPr>
              <a:t>Native apps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Quattrocento Sans" panose="020B05020500000200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0D7CC2-5893-4E57-93B5-CE3585D5007C}"/>
              </a:ext>
            </a:extLst>
          </p:cNvPr>
          <p:cNvSpPr txBox="1"/>
          <p:nvPr/>
        </p:nvSpPr>
        <p:spPr>
          <a:xfrm>
            <a:off x="5259649" y="4617720"/>
            <a:ext cx="30925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Quattrocento Sans" panose="020B0502050000020003" pitchFamily="34" charset="0"/>
              </a:rPr>
              <a:t>https://dev.to/kayis/the-mobile-app-spectrum</a:t>
            </a:r>
          </a:p>
        </p:txBody>
      </p:sp>
    </p:spTree>
    <p:extLst>
      <p:ext uri="{BB962C8B-B14F-4D97-AF65-F5344CB8AC3E}">
        <p14:creationId xmlns:p14="http://schemas.microsoft.com/office/powerpoint/2010/main" val="192529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 </a:t>
            </a:r>
            <a:r>
              <a:rPr lang="en-US" sz="1900"/>
              <a:t>Reactive timer code</a:t>
            </a:r>
            <a:endParaRPr lang="en" sz="1900">
              <a:highlight>
                <a:srgbClr val="FFCD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130D7E-6D64-4EEF-A998-C72B4E411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250" y="1603612"/>
            <a:ext cx="7344901" cy="199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9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4"/>
    </mc:Choice>
    <mc:Fallback xmlns="">
      <p:transition advTm="404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98B6-6CE3-4870-9272-1D2D287DA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271B6-D5FE-4E06-95C6-081D9613C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1250" y="1616470"/>
            <a:ext cx="7127260" cy="904308"/>
          </a:xfrm>
        </p:spPr>
        <p:txBody>
          <a:bodyPr/>
          <a:lstStyle/>
          <a:p>
            <a:pPr algn="ctr"/>
            <a:r>
              <a:rPr lang="en-US" sz="4000" dirty="0"/>
              <a:t>Reactive programming simplifies a lot of things because its asynchronous and functional</a:t>
            </a:r>
          </a:p>
        </p:txBody>
      </p:sp>
      <p:grpSp>
        <p:nvGrpSpPr>
          <p:cNvPr id="4" name="Shape 531"/>
          <p:cNvGrpSpPr/>
          <p:nvPr/>
        </p:nvGrpSpPr>
        <p:grpSpPr>
          <a:xfrm>
            <a:off x="852743" y="971965"/>
            <a:ext cx="320377" cy="320377"/>
            <a:chOff x="1278900" y="2333250"/>
            <a:chExt cx="381175" cy="381175"/>
          </a:xfrm>
        </p:grpSpPr>
        <p:sp>
          <p:nvSpPr>
            <p:cNvPr id="5" name="Shape 53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" name="Shape 53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53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535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77466210"/>
      </p:ext>
    </p:extLst>
  </p:cSld>
  <p:clrMapOvr>
    <a:masterClrMapping/>
  </p:clrMapOvr>
  <p:transition spd="med">
    <p:pull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 </a:t>
            </a:r>
            <a:r>
              <a:rPr lang="en-US" sz="1900"/>
              <a:t>Readings</a:t>
            </a:r>
            <a:endParaRPr lang="en" sz="1900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916458" y="1616470"/>
            <a:ext cx="789824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lang="en-US" sz="1400" dirty="0"/>
          </a:p>
          <a:p>
            <a:r>
              <a:rPr lang="en-US" sz="1400" dirty="0"/>
              <a:t>The introduction to Reactive Programming : </a:t>
            </a:r>
            <a:r>
              <a:rPr lang="en-US" sz="1400" dirty="0">
                <a:hlinkClick r:id="rId3"/>
              </a:rPr>
              <a:t>https://gist.github.com/staltz/868e7e9bc2a7b8c1f754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 err="1"/>
              <a:t>ReactiveUI</a:t>
            </a:r>
            <a:r>
              <a:rPr lang="en-US" sz="1400" dirty="0"/>
              <a:t> : </a:t>
            </a:r>
            <a:r>
              <a:rPr lang="en-US" sz="1400" dirty="0">
                <a:hlinkClick r:id="rId4"/>
              </a:rPr>
              <a:t>https://reactiveui.net/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Timer: </a:t>
            </a:r>
            <a:r>
              <a:rPr lang="en-US" sz="1400" dirty="0">
                <a:hlinkClick r:id="rId5"/>
              </a:rPr>
              <a:t>https://msdn.microsoft.com/en-us/library/system.reactive.linq.observable.timer(v=vs.103).aspx</a:t>
            </a:r>
            <a:endParaRPr lang="en-US" sz="1400" dirty="0"/>
          </a:p>
          <a:p>
            <a:r>
              <a:rPr lang="en-US" sz="1400" dirty="0">
                <a:hlinkClick r:id="rId6"/>
              </a:rPr>
              <a:t>http://reactivex.io/documentation/operators/timer.html</a:t>
            </a:r>
            <a:endParaRPr lang="en-US" sz="1400" dirty="0"/>
          </a:p>
          <a:p>
            <a:endParaRPr lang="en-US" dirty="0"/>
          </a:p>
          <a:p>
            <a:pPr marL="228600" lvl="0" rtl="0">
              <a:spcBef>
                <a:spcPts val="0"/>
              </a:spcBef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7765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4"/>
    </mc:Choice>
    <mc:Fallback xmlns="">
      <p:transition advTm="404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Service Location with Splat</a:t>
            </a:r>
            <a:endParaRPr lang="en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Why service location?</a:t>
            </a:r>
          </a:p>
          <a:p>
            <a:pPr marL="5715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Splat is more than service location</a:t>
            </a:r>
          </a:p>
          <a:p>
            <a:pPr marL="5715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Unit testing friendly</a:t>
            </a:r>
          </a:p>
          <a:p>
            <a:pPr marL="228600" lvl="0" rtl="0">
              <a:spcBef>
                <a:spcPts val="0"/>
              </a:spcBef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8470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25"/>
    </mc:Choice>
    <mc:Fallback xmlns="">
      <p:transition advTm="1425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98B6-6CE3-4870-9272-1D2D287DA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271B6-D5FE-4E06-95C6-081D9613C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1250" y="1616470"/>
            <a:ext cx="7127260" cy="904308"/>
          </a:xfrm>
        </p:spPr>
        <p:txBody>
          <a:bodyPr/>
          <a:lstStyle/>
          <a:p>
            <a:pPr algn="ctr"/>
            <a:r>
              <a:rPr lang="en-US" sz="4000"/>
              <a:t>Use service location for performance</a:t>
            </a:r>
          </a:p>
        </p:txBody>
      </p:sp>
      <p:grpSp>
        <p:nvGrpSpPr>
          <p:cNvPr id="4" name="Shape 531"/>
          <p:cNvGrpSpPr/>
          <p:nvPr/>
        </p:nvGrpSpPr>
        <p:grpSpPr>
          <a:xfrm>
            <a:off x="852743" y="971965"/>
            <a:ext cx="320377" cy="320377"/>
            <a:chOff x="1278900" y="2333250"/>
            <a:chExt cx="381175" cy="381175"/>
          </a:xfrm>
        </p:grpSpPr>
        <p:sp>
          <p:nvSpPr>
            <p:cNvPr id="5" name="Shape 53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" name="Shape 53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53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535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321256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 </a:t>
            </a:r>
            <a:r>
              <a:rPr lang="en-US" sz="1900"/>
              <a:t>Readings</a:t>
            </a:r>
            <a:endParaRPr lang="en" sz="1900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916458" y="1616470"/>
            <a:ext cx="789824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lang="en-US" sz="1400" dirty="0"/>
          </a:p>
          <a:p>
            <a:endParaRPr lang="en-US" dirty="0"/>
          </a:p>
          <a:p>
            <a:pPr marL="228600" lvl="0" rtl="0">
              <a:spcBef>
                <a:spcPts val="0"/>
              </a:spcBef>
            </a:pPr>
            <a:endParaRPr lang="e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097773-5ABA-4663-9E13-62896D42AB98}"/>
              </a:ext>
            </a:extLst>
          </p:cNvPr>
          <p:cNvSpPr/>
          <p:nvPr/>
        </p:nvSpPr>
        <p:spPr>
          <a:xfrm>
            <a:off x="1635072" y="1715005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https://stackoverflow.com/questions/26898381/reactiveui-view-viewmodel-injection-and-di-in-general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16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4"/>
    </mc:Choice>
    <mc:Fallback xmlns="">
      <p:transition advTm="404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Singleton </a:t>
            </a:r>
            <a:r>
              <a:rPr lang="en-US" dirty="0" err="1"/>
              <a:t>.Net</a:t>
            </a:r>
            <a:r>
              <a:rPr lang="en-US" dirty="0"/>
              <a:t> </a:t>
            </a:r>
            <a:r>
              <a:rPr lang="en-US" dirty="0" err="1"/>
              <a:t>HttpClient</a:t>
            </a:r>
            <a:r>
              <a:rPr lang="en-US" dirty="0"/>
              <a:t>?</a:t>
            </a:r>
            <a:endParaRPr lang="en" dirty="0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/>
              <a:t>Cross cutting concerns such as cookies, credentials etc.</a:t>
            </a:r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/>
          </a:p>
          <a:p>
            <a:pPr marL="5715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/>
              <a:t>Each request with a new </a:t>
            </a:r>
            <a:r>
              <a:rPr lang="en-US" err="1"/>
              <a:t>HttpClient</a:t>
            </a:r>
            <a:r>
              <a:rPr lang="en-US"/>
              <a:t> requires re-establishing a new TCP/IP connection.</a:t>
            </a:r>
          </a:p>
          <a:p>
            <a:pPr marL="5715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/>
          </a:p>
          <a:p>
            <a:pPr marL="5715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/>
              <a:t>Closing network ports on Windows takes long time. You could hit server port exhaustion.</a:t>
            </a:r>
          </a:p>
          <a:p>
            <a:pPr marL="228600" lvl="0">
              <a:spcBef>
                <a:spcPts val="0"/>
              </a:spcBef>
            </a:pPr>
            <a:endParaRPr lang="en-US"/>
          </a:p>
          <a:p>
            <a:pPr marL="228600" lvl="0">
              <a:spcBef>
                <a:spcPts val="0"/>
              </a:spcBef>
            </a:pPr>
            <a:endParaRPr lang="en-US"/>
          </a:p>
          <a:p>
            <a:pPr marL="228600" lvl="0">
              <a:spcBef>
                <a:spcPts val="0"/>
              </a:spcBef>
            </a:pPr>
            <a:endParaRPr lang="en-US"/>
          </a:p>
          <a:p>
            <a:pPr marL="228600" lvl="0">
              <a:spcBef>
                <a:spcPts val="0"/>
              </a:spcBef>
            </a:pP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3022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07"/>
    </mc:Choice>
    <mc:Fallback xmlns="">
      <p:transition advTm="607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98B6-6CE3-4870-9272-1D2D287DA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271B6-D5FE-4E06-95C6-081D9613C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1250" y="1616470"/>
            <a:ext cx="7127260" cy="904308"/>
          </a:xfrm>
        </p:spPr>
        <p:txBody>
          <a:bodyPr/>
          <a:lstStyle/>
          <a:p>
            <a:pPr algn="ctr"/>
            <a:r>
              <a:rPr lang="en-US" sz="4000" dirty="0"/>
              <a:t>Use singleton for </a:t>
            </a:r>
            <a:r>
              <a:rPr lang="en-US" sz="4000" dirty="0" err="1"/>
              <a:t>.Net</a:t>
            </a:r>
            <a:r>
              <a:rPr lang="en-US" sz="4000" dirty="0"/>
              <a:t> </a:t>
            </a:r>
            <a:r>
              <a:rPr lang="en-US" sz="4000" dirty="0" err="1"/>
              <a:t>HttpClient</a:t>
            </a:r>
            <a:r>
              <a:rPr lang="en-US" sz="4000" dirty="0"/>
              <a:t> for performance at the client and the server side</a:t>
            </a:r>
          </a:p>
        </p:txBody>
      </p:sp>
      <p:grpSp>
        <p:nvGrpSpPr>
          <p:cNvPr id="4" name="Shape 531"/>
          <p:cNvGrpSpPr/>
          <p:nvPr/>
        </p:nvGrpSpPr>
        <p:grpSpPr>
          <a:xfrm>
            <a:off x="852742" y="971965"/>
            <a:ext cx="320377" cy="320377"/>
            <a:chOff x="1278900" y="2333250"/>
            <a:chExt cx="381175" cy="381175"/>
          </a:xfrm>
        </p:grpSpPr>
        <p:sp>
          <p:nvSpPr>
            <p:cNvPr id="5" name="Shape 53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" name="Shape 53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53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535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49483848"/>
      </p:ext>
    </p:extLst>
  </p:cSld>
  <p:clrMapOvr>
    <a:masterClrMapping/>
  </p:clrMapOvr>
  <p:transition spd="med">
    <p:pull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Readings</a:t>
            </a:r>
            <a:endParaRPr lang="en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>
              <a:spcBef>
                <a:spcPts val="0"/>
              </a:spcBef>
            </a:pPr>
            <a:r>
              <a:rPr lang="en-US" sz="1400">
                <a:hlinkClick r:id="rId3"/>
              </a:rPr>
              <a:t>https://stackoverflow.com/questions/22560971/what-is-the-overhead-of-creating-a-new-httpclient-per-call-in-a-webapi-client/35045301#35045301</a:t>
            </a:r>
            <a:endParaRPr lang="en-US" sz="1400"/>
          </a:p>
          <a:p>
            <a:pPr marL="228600" lvl="0">
              <a:spcBef>
                <a:spcPts val="0"/>
              </a:spcBef>
            </a:pPr>
            <a:endParaRPr lang="en-US" sz="1400"/>
          </a:p>
          <a:p>
            <a:pPr marL="228600" lvl="0">
              <a:spcBef>
                <a:spcPts val="0"/>
              </a:spcBef>
            </a:pPr>
            <a:r>
              <a:rPr lang="en-US" sz="1400">
                <a:hlinkClick r:id="rId4"/>
              </a:rPr>
              <a:t>https://docs.microsoft.com/en-us/aspnet/web-api/overview/advanced/calling-a-web-api-from-a-net-client</a:t>
            </a:r>
            <a:endParaRPr lang="en-US" sz="1400"/>
          </a:p>
          <a:p>
            <a:pPr marL="228600" lvl="0">
              <a:spcBef>
                <a:spcPts val="0"/>
              </a:spcBef>
            </a:pPr>
            <a:endParaRPr lang="en" sz="1400"/>
          </a:p>
        </p:txBody>
      </p:sp>
    </p:spTree>
    <p:extLst>
      <p:ext uri="{BB962C8B-B14F-4D97-AF65-F5344CB8AC3E}">
        <p14:creationId xmlns:p14="http://schemas.microsoft.com/office/powerpoint/2010/main" val="379332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96"/>
    </mc:Choice>
    <mc:Fallback xmlns="">
      <p:transition advTm="1496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Charting lessons</a:t>
            </a:r>
            <a:endParaRPr lang="en">
              <a:highlight>
                <a:srgbClr val="FFCD00"/>
              </a:highlight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3B901A8-321A-46C4-B4B5-794696141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1250" y="1616470"/>
            <a:ext cx="7127260" cy="904308"/>
          </a:xfrm>
        </p:spPr>
        <p:txBody>
          <a:bodyPr/>
          <a:lstStyle/>
          <a:p>
            <a:pPr algn="ctr"/>
            <a:r>
              <a:rPr lang="en-US" sz="4000" dirty="0"/>
              <a:t>There are a lot of basic ones. Telerik is good enough for now. </a:t>
            </a:r>
            <a:r>
              <a:rPr lang="en-US" sz="4000" dirty="0" err="1"/>
              <a:t>Microcharts</a:t>
            </a:r>
            <a:r>
              <a:rPr lang="en-US" sz="4000" dirty="0"/>
              <a:t> look promising.</a:t>
            </a:r>
          </a:p>
          <a:p>
            <a:pPr algn="ctr"/>
            <a:endParaRPr lang="en-US" sz="4000" dirty="0"/>
          </a:p>
          <a:p>
            <a:pPr algn="ctr"/>
            <a:r>
              <a:rPr lang="en-US" sz="1400" dirty="0"/>
              <a:t>https://github.com/aloisdeniel/Microcharts</a:t>
            </a:r>
          </a:p>
        </p:txBody>
      </p:sp>
      <p:grpSp>
        <p:nvGrpSpPr>
          <p:cNvPr id="10" name="Shape 531"/>
          <p:cNvGrpSpPr/>
          <p:nvPr/>
        </p:nvGrpSpPr>
        <p:grpSpPr>
          <a:xfrm>
            <a:off x="852743" y="971965"/>
            <a:ext cx="320377" cy="320377"/>
            <a:chOff x="1278900" y="2333250"/>
            <a:chExt cx="381175" cy="381175"/>
          </a:xfrm>
        </p:grpSpPr>
        <p:sp>
          <p:nvSpPr>
            <p:cNvPr id="11" name="Shape 53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53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53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535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0970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96"/>
    </mc:Choice>
    <mc:Fallback xmlns="">
      <p:transition advTm="149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 idx="4294967295"/>
          </p:nvPr>
        </p:nvSpPr>
        <p:spPr>
          <a:xfrm>
            <a:off x="2447144" y="3731939"/>
            <a:ext cx="4599782" cy="503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800" i="1" dirty="0">
                <a:highlight>
                  <a:srgbClr val="FFCD00"/>
                </a:highlight>
              </a:rPr>
              <a:t>All the research is pointing towards the jump</a:t>
            </a:r>
            <a:endParaRPr lang="en" sz="1800" i="1" dirty="0">
              <a:highlight>
                <a:srgbClr val="FFCD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246356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Logging and monitoring</a:t>
            </a:r>
            <a:endParaRPr lang="en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/>
              <a:t>Device logging </a:t>
            </a:r>
            <a:r>
              <a:rPr lang="en-US">
                <a:sym typeface="Wingdings" panose="05000000000000000000" pitchFamily="2" charset="2"/>
              </a:rPr>
              <a:t></a:t>
            </a:r>
            <a:endParaRPr lang="en-US"/>
          </a:p>
          <a:p>
            <a:pPr marL="571500" lvl="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/>
              <a:t>Hockey App crash reporting</a:t>
            </a:r>
          </a:p>
          <a:p>
            <a:pPr marL="571500" lvl="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err="1"/>
              <a:t>Crashlytics</a:t>
            </a:r>
            <a:endParaRPr lang="en-US"/>
          </a:p>
          <a:p>
            <a:pPr marL="228600" lvl="0" rtl="0">
              <a:spcBef>
                <a:spcPts val="0"/>
              </a:spcBef>
            </a:pP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060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122"/>
    </mc:Choice>
    <mc:Fallback xmlns="">
      <p:transition advTm="2122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Lesson</a:t>
            </a:r>
            <a:endParaRPr lang="en">
              <a:highlight>
                <a:srgbClr val="FFCD00"/>
              </a:highlight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3B901A8-321A-46C4-B4B5-794696141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1250" y="1616470"/>
            <a:ext cx="7127260" cy="904308"/>
          </a:xfrm>
        </p:spPr>
        <p:txBody>
          <a:bodyPr/>
          <a:lstStyle/>
          <a:p>
            <a:pPr algn="ctr"/>
            <a:r>
              <a:rPr lang="en-US" sz="4000" dirty="0"/>
              <a:t>Introduce </a:t>
            </a:r>
            <a:r>
              <a:rPr lang="en-US" sz="4000" dirty="0" err="1"/>
              <a:t>crashlytics</a:t>
            </a:r>
            <a:r>
              <a:rPr lang="en-US" sz="4000" dirty="0"/>
              <a:t> as soon as possible</a:t>
            </a:r>
          </a:p>
        </p:txBody>
      </p:sp>
      <p:grpSp>
        <p:nvGrpSpPr>
          <p:cNvPr id="10" name="Shape 531"/>
          <p:cNvGrpSpPr/>
          <p:nvPr/>
        </p:nvGrpSpPr>
        <p:grpSpPr>
          <a:xfrm>
            <a:off x="852743" y="971965"/>
            <a:ext cx="320377" cy="320377"/>
            <a:chOff x="1278900" y="2333250"/>
            <a:chExt cx="381175" cy="381175"/>
          </a:xfrm>
        </p:grpSpPr>
        <p:sp>
          <p:nvSpPr>
            <p:cNvPr id="11" name="Shape 53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53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53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535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56562283"/>
      </p:ext>
    </p:extLst>
  </p:cSld>
  <p:clrMapOvr>
    <a:masterClrMapping/>
  </p:clrMapOvr>
  <p:transition spd="med" advTm="1496">
    <p:pull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Testing</a:t>
            </a:r>
            <a:endParaRPr lang="en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/>
              <a:t>Regular </a:t>
            </a:r>
            <a:r>
              <a:rPr lang="en-US" err="1"/>
              <a:t>Nunit</a:t>
            </a:r>
            <a:r>
              <a:rPr lang="en-US"/>
              <a:t> or </a:t>
            </a:r>
            <a:r>
              <a:rPr lang="en-US" err="1"/>
              <a:t>Xunit</a:t>
            </a:r>
            <a:r>
              <a:rPr lang="en-US"/>
              <a:t> testing mainly for view models</a:t>
            </a:r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/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/>
              <a:t>Xamarin UI Tests </a:t>
            </a:r>
            <a:r>
              <a:rPr lang="en-US">
                <a:sym typeface="Wingdings" panose="05000000000000000000" pitchFamily="2" charset="2"/>
              </a:rPr>
              <a:t></a:t>
            </a:r>
            <a:r>
              <a:rPr lang="en-US"/>
              <a:t> </a:t>
            </a:r>
          </a:p>
          <a:p>
            <a:pPr marL="228600" lvl="0" rtl="0">
              <a:spcBef>
                <a:spcPts val="0"/>
              </a:spcBef>
            </a:pPr>
            <a:endParaRPr lang="en-US"/>
          </a:p>
          <a:p>
            <a:pPr marL="228600" lvl="0" rtl="0">
              <a:spcBef>
                <a:spcPts val="0"/>
              </a:spcBef>
            </a:pPr>
            <a:endParaRPr lang="en-US"/>
          </a:p>
          <a:p>
            <a:pPr marL="228600" lvl="0" rtl="0">
              <a:spcBef>
                <a:spcPts val="0"/>
              </a:spcBef>
            </a:pPr>
            <a:endParaRPr lang="en-US"/>
          </a:p>
          <a:p>
            <a:pPr marL="228600" lvl="0" rtl="0">
              <a:spcBef>
                <a:spcPts val="0"/>
              </a:spcBef>
            </a:pP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6506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90"/>
    </mc:Choice>
    <mc:Fallback xmlns="">
      <p:transition advTm="490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Testing Lesson</a:t>
            </a:r>
            <a:endParaRPr lang="en" dirty="0">
              <a:highlight>
                <a:srgbClr val="FFCD00"/>
              </a:highlight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3B901A8-321A-46C4-B4B5-794696141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1250" y="1616470"/>
            <a:ext cx="7127260" cy="904308"/>
          </a:xfrm>
        </p:spPr>
        <p:txBody>
          <a:bodyPr/>
          <a:lstStyle/>
          <a:p>
            <a:pPr algn="ctr"/>
            <a:r>
              <a:rPr lang="en-US" sz="4000" dirty="0"/>
              <a:t>Automated testing can’t replace manual testing yet </a:t>
            </a:r>
          </a:p>
        </p:txBody>
      </p:sp>
      <p:grpSp>
        <p:nvGrpSpPr>
          <p:cNvPr id="10" name="Shape 531"/>
          <p:cNvGrpSpPr/>
          <p:nvPr/>
        </p:nvGrpSpPr>
        <p:grpSpPr>
          <a:xfrm>
            <a:off x="852742" y="971965"/>
            <a:ext cx="320377" cy="320377"/>
            <a:chOff x="1278900" y="2333250"/>
            <a:chExt cx="381175" cy="381175"/>
          </a:xfrm>
        </p:grpSpPr>
        <p:sp>
          <p:nvSpPr>
            <p:cNvPr id="11" name="Shape 53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53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53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535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54874288"/>
      </p:ext>
    </p:extLst>
  </p:cSld>
  <p:clrMapOvr>
    <a:masterClrMapping/>
  </p:clrMapOvr>
  <p:transition spd="med" advTm="1496">
    <p:pull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7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DevOps for the App</a:t>
            </a:r>
            <a:endParaRPr lang="en" dirty="0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Let’s take a look</a:t>
            </a:r>
            <a:endParaRPr lang="en" dirty="0"/>
          </a:p>
        </p:txBody>
      </p:sp>
      <p:sp>
        <p:nvSpPr>
          <p:cNvPr id="100" name="Shape 100"/>
          <p:cNvSpPr txBox="1"/>
          <p:nvPr/>
        </p:nvSpPr>
        <p:spPr>
          <a:xfrm>
            <a:off x="1133975" y="2291150"/>
            <a:ext cx="543899" cy="56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6</a:t>
            </a:r>
            <a:endParaRPr lang="en" sz="2400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144541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338"/>
    </mc:Choice>
    <mc:Fallback xmlns="">
      <p:transition advTm="3338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64F9C-DBAA-4DF0-B6B3-361AE98C9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CI and CD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6872FA-4F27-4209-88D1-689A53396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82" y="1030415"/>
            <a:ext cx="7281003" cy="417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823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DevOps</a:t>
            </a:r>
            <a:endParaRPr lang="en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Quattrocento Sans" panose="020B0502050000020003" pitchFamily="34" charset="0"/>
              </a:rPr>
              <a:t>Apple and Certificates </a:t>
            </a:r>
            <a:r>
              <a:rPr lang="en-US" dirty="0">
                <a:latin typeface="Quattrocento Sans" panose="020B0502050000020003" pitchFamily="34" charset="0"/>
                <a:sym typeface="Wingdings" panose="05000000000000000000" pitchFamily="2" charset="2"/>
              </a:rPr>
              <a:t> </a:t>
            </a:r>
            <a:endParaRPr lang="en-US" dirty="0">
              <a:latin typeface="Quattrocento Sans" panose="020B0502050000020003" pitchFamily="34" charset="0"/>
            </a:endParaRPr>
          </a:p>
          <a:p>
            <a:pPr marL="5715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Quattrocento Sans" panose="020B0502050000020003" pitchFamily="34" charset="0"/>
              </a:rPr>
              <a:t>Use homebrew to install Jenkins</a:t>
            </a:r>
          </a:p>
          <a:p>
            <a:pPr marL="5715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Quattrocento Sans" panose="020B0502050000020003" pitchFamily="34" charset="0"/>
              </a:rPr>
              <a:t>.</a:t>
            </a:r>
            <a:r>
              <a:rPr lang="en-US" dirty="0" err="1">
                <a:latin typeface="Quattrocento Sans" panose="020B0502050000020003" pitchFamily="34" charset="0"/>
              </a:rPr>
              <a:t>jenkins</a:t>
            </a:r>
            <a:r>
              <a:rPr lang="en-US" dirty="0">
                <a:latin typeface="Quattrocento Sans" panose="020B0502050000020003" pitchFamily="34" charset="0"/>
              </a:rPr>
              <a:t> is a hidden folder and that has all the workspaces</a:t>
            </a:r>
          </a:p>
          <a:p>
            <a:pPr marL="5715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err="1">
                <a:latin typeface="Quattrocento Sans" panose="020B0502050000020003" pitchFamily="34" charset="0"/>
              </a:rPr>
              <a:t>Mobile.Azure.Com</a:t>
            </a:r>
            <a:endParaRPr lang="en-US" dirty="0">
              <a:latin typeface="Quattrocento Sans" panose="020B0502050000020003" pitchFamily="34" charset="0"/>
            </a:endParaRPr>
          </a:p>
          <a:p>
            <a:pPr marL="5715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>
                <a:latin typeface="Quattrocento Sans" panose="020B0502050000020003" pitchFamily="34" charset="0"/>
              </a:rPr>
              <a:t>Check https://github.com/fastlane/Fastlane</a:t>
            </a:r>
            <a:endParaRPr lang="en-US" dirty="0">
              <a:latin typeface="Quattrocento Sans" panose="020B0502050000020003" pitchFamily="34" charset="0"/>
            </a:endParaRPr>
          </a:p>
          <a:p>
            <a:pPr marL="228600" lvl="0" rtl="0">
              <a:spcBef>
                <a:spcPts val="0"/>
              </a:spcBef>
            </a:pPr>
            <a:endParaRPr lang="en-US" dirty="0">
              <a:latin typeface="Quattrocento Sans" panose="020B0502050000020003" pitchFamily="34" charset="0"/>
            </a:endParaRPr>
          </a:p>
          <a:p>
            <a:pPr marL="228600" lvl="0" rtl="0">
              <a:spcBef>
                <a:spcPts val="0"/>
              </a:spcBef>
            </a:pPr>
            <a:endParaRPr lang="en-US" dirty="0">
              <a:latin typeface="Quattrocento Sans" panose="020B0502050000020003" pitchFamily="34" charset="0"/>
            </a:endParaRPr>
          </a:p>
          <a:p>
            <a:pPr marL="228600" lvl="0" rtl="0">
              <a:spcBef>
                <a:spcPts val="0"/>
              </a:spcBef>
            </a:pPr>
            <a:endParaRPr lang="en-US" dirty="0">
              <a:latin typeface="Quattrocento Sans" panose="020B050205000002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90"/>
    </mc:Choice>
    <mc:Fallback xmlns="">
      <p:transition advTm="490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Lesson</a:t>
            </a:r>
            <a:endParaRPr lang="en">
              <a:highlight>
                <a:srgbClr val="FFCD00"/>
              </a:highlight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3B901A8-321A-46C4-B4B5-794696141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1250" y="1616470"/>
            <a:ext cx="7127260" cy="904308"/>
          </a:xfrm>
        </p:spPr>
        <p:txBody>
          <a:bodyPr/>
          <a:lstStyle/>
          <a:p>
            <a:pPr algn="ctr"/>
            <a:r>
              <a:rPr lang="en-US" sz="4000" dirty="0"/>
              <a:t>Set this up as part of Sprint 0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A08548B-BB71-480B-9C44-07A13478C9E5}"/>
              </a:ext>
            </a:extLst>
          </p:cNvPr>
          <p:cNvSpPr txBox="1">
            <a:spLocks/>
          </p:cNvSpPr>
          <p:nvPr/>
        </p:nvSpPr>
        <p:spPr>
          <a:xfrm>
            <a:off x="1381250" y="2704291"/>
            <a:ext cx="7127260" cy="9043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algn="ctr"/>
            <a:r>
              <a:rPr lang="en-US" sz="4000" dirty="0"/>
              <a:t>Apple certificates on the build machine</a:t>
            </a:r>
          </a:p>
        </p:txBody>
      </p:sp>
      <p:grpSp>
        <p:nvGrpSpPr>
          <p:cNvPr id="11" name="Shape 531"/>
          <p:cNvGrpSpPr/>
          <p:nvPr/>
        </p:nvGrpSpPr>
        <p:grpSpPr>
          <a:xfrm>
            <a:off x="852742" y="963652"/>
            <a:ext cx="320377" cy="320377"/>
            <a:chOff x="1278900" y="2333250"/>
            <a:chExt cx="381175" cy="381175"/>
          </a:xfrm>
        </p:grpSpPr>
        <p:sp>
          <p:nvSpPr>
            <p:cNvPr id="12" name="Shape 53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53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53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535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18182674"/>
      </p:ext>
    </p:extLst>
  </p:cSld>
  <p:clrMapOvr>
    <a:masterClrMapping/>
  </p:clrMapOvr>
  <p:transition spd="med" advTm="1496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7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External interfaces</a:t>
            </a:r>
            <a:endParaRPr lang="en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Let’s take a look</a:t>
            </a:r>
            <a:endParaRPr lang="en" dirty="0"/>
          </a:p>
        </p:txBody>
      </p:sp>
      <p:sp>
        <p:nvSpPr>
          <p:cNvPr id="100" name="Shape 100"/>
          <p:cNvSpPr txBox="1"/>
          <p:nvPr/>
        </p:nvSpPr>
        <p:spPr>
          <a:xfrm>
            <a:off x="1133975" y="2291150"/>
            <a:ext cx="543899" cy="56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7</a:t>
            </a:r>
            <a:endParaRPr lang="en" sz="2400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108414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338"/>
    </mc:Choice>
    <mc:Fallback xmlns="">
      <p:transition advTm="3338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900"/>
              <a:t>Azure Notifications hub</a:t>
            </a:r>
            <a:endParaRPr lang="en" sz="1900">
              <a:highlight>
                <a:srgbClr val="FFCD00"/>
              </a:highlight>
            </a:endParaRPr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736081C9-A44E-4B93-8E88-DD215AD38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690" y="1690689"/>
            <a:ext cx="6846610" cy="31554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E821D9-C175-457F-8862-A25225097168}"/>
              </a:ext>
            </a:extLst>
          </p:cNvPr>
          <p:cNvSpPr txBox="1"/>
          <p:nvPr/>
        </p:nvSpPr>
        <p:spPr>
          <a:xfrm>
            <a:off x="4390079" y="4896260"/>
            <a:ext cx="48606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latin typeface="Quattrocento Sans" panose="020B0502050000020003" pitchFamily="34" charset="0"/>
                <a:hlinkClick r:id="rId4"/>
              </a:rPr>
              <a:t>https://docs.microsoft.com/en-us/azure/notification-hubs/notification-hubs-push-notification-overview</a:t>
            </a:r>
            <a:endParaRPr lang="en-US" sz="800">
              <a:latin typeface="Quattrocento Sans" panose="020B050205000002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18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96"/>
    </mc:Choice>
    <mc:Fallback xmlns="">
      <p:transition advTm="149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 idx="4294967295"/>
          </p:nvPr>
        </p:nvSpPr>
        <p:spPr>
          <a:xfrm>
            <a:off x="2740832" y="3743182"/>
            <a:ext cx="3800176" cy="503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800" i="1" dirty="0">
                <a:highlight>
                  <a:srgbClr val="FFCD00"/>
                </a:highlight>
              </a:rPr>
              <a:t>Very tough problems</a:t>
            </a:r>
            <a:endParaRPr lang="en" sz="1800" i="1" dirty="0">
              <a:highlight>
                <a:srgbClr val="FFCD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D5FCD-97E6-40B3-800D-946EC99240C7}"/>
              </a:ext>
            </a:extLst>
          </p:cNvPr>
          <p:cNvSpPr txBox="1"/>
          <p:nvPr/>
        </p:nvSpPr>
        <p:spPr>
          <a:xfrm>
            <a:off x="6541008" y="4733544"/>
            <a:ext cx="18318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Source: cnn.com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98B6-6CE3-4870-9272-1D2D287DA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271B6-D5FE-4E06-95C6-081D9613C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1250" y="1616470"/>
            <a:ext cx="7127260" cy="904308"/>
          </a:xfrm>
        </p:spPr>
        <p:txBody>
          <a:bodyPr/>
          <a:lstStyle/>
          <a:p>
            <a:pPr algn="ctr"/>
            <a:r>
              <a:rPr lang="en-US" sz="4000"/>
              <a:t>Use Azure notifications hub instead of PNS</a:t>
            </a:r>
          </a:p>
        </p:txBody>
      </p:sp>
      <p:grpSp>
        <p:nvGrpSpPr>
          <p:cNvPr id="4" name="Shape 531"/>
          <p:cNvGrpSpPr/>
          <p:nvPr/>
        </p:nvGrpSpPr>
        <p:grpSpPr>
          <a:xfrm>
            <a:off x="852742" y="971965"/>
            <a:ext cx="320377" cy="320377"/>
            <a:chOff x="1278900" y="2333250"/>
            <a:chExt cx="381175" cy="381175"/>
          </a:xfrm>
        </p:grpSpPr>
        <p:sp>
          <p:nvSpPr>
            <p:cNvPr id="5" name="Shape 53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" name="Shape 53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53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535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463474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7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Rejection</a:t>
            </a:r>
            <a:endParaRPr lang="en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Who likes this?</a:t>
            </a:r>
            <a:endParaRPr lang="en" dirty="0"/>
          </a:p>
        </p:txBody>
      </p:sp>
      <p:sp>
        <p:nvSpPr>
          <p:cNvPr id="100" name="Shape 100"/>
          <p:cNvSpPr txBox="1"/>
          <p:nvPr/>
        </p:nvSpPr>
        <p:spPr>
          <a:xfrm>
            <a:off x="1133975" y="2291150"/>
            <a:ext cx="543899" cy="56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8</a:t>
            </a:r>
            <a:endParaRPr lang="en" sz="2400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135070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338"/>
    </mc:Choice>
    <mc:Fallback xmlns="">
      <p:transition advTm="3338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newspaper, person&#10;&#10;Description generated with very high confidence">
            <a:extLst>
              <a:ext uri="{FF2B5EF4-FFF2-40B4-BE49-F238E27FC236}">
                <a16:creationId xmlns:a16="http://schemas.microsoft.com/office/drawing/2014/main" id="{D6BDEAB4-5175-4D6C-B95E-01CBDFA55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599" y="1372724"/>
            <a:ext cx="4440855" cy="33306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Rejection</a:t>
            </a:r>
          </a:p>
        </p:txBody>
      </p:sp>
    </p:spTree>
    <p:extLst>
      <p:ext uri="{BB962C8B-B14F-4D97-AF65-F5344CB8AC3E}">
        <p14:creationId xmlns:p14="http://schemas.microsoft.com/office/powerpoint/2010/main" val="25250403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Rejection</a:t>
            </a:r>
            <a:endParaRPr lang="en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Need to provide a public API for Apple</a:t>
            </a:r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That has to be IPv6 compatible</a:t>
            </a:r>
          </a:p>
          <a:p>
            <a:pPr marL="228600" lvl="0" rtl="0">
              <a:spcBef>
                <a:spcPts val="0"/>
              </a:spcBef>
            </a:pPr>
            <a:endParaRPr lang="en-US" dirty="0"/>
          </a:p>
          <a:p>
            <a:pPr marL="228600" lvl="0" rtl="0">
              <a:spcBef>
                <a:spcPts val="0"/>
              </a:spcBef>
            </a:pPr>
            <a:endParaRPr lang="en" dirty="0"/>
          </a:p>
        </p:txBody>
      </p:sp>
      <p:grpSp>
        <p:nvGrpSpPr>
          <p:cNvPr id="112" name="Shape 112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3" name="Shape 1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3529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96"/>
    </mc:Choice>
    <mc:Fallback xmlns="">
      <p:transition advTm="1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98B6-6CE3-4870-9272-1D2D287DA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271B6-D5FE-4E06-95C6-081D9613C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1250" y="1616470"/>
            <a:ext cx="6223451" cy="904308"/>
          </a:xfrm>
        </p:spPr>
        <p:txBody>
          <a:bodyPr/>
          <a:lstStyle/>
          <a:p>
            <a:pPr algn="ctr"/>
            <a:r>
              <a:rPr lang="en-US" sz="4000"/>
              <a:t>Put the API addresses behind a domain name</a:t>
            </a:r>
          </a:p>
        </p:txBody>
      </p:sp>
      <p:grpSp>
        <p:nvGrpSpPr>
          <p:cNvPr id="4" name="Shape 531"/>
          <p:cNvGrpSpPr/>
          <p:nvPr/>
        </p:nvGrpSpPr>
        <p:grpSpPr>
          <a:xfrm>
            <a:off x="860180" y="961028"/>
            <a:ext cx="320377" cy="320377"/>
            <a:chOff x="1278900" y="2333250"/>
            <a:chExt cx="381175" cy="381175"/>
          </a:xfrm>
        </p:grpSpPr>
        <p:sp>
          <p:nvSpPr>
            <p:cNvPr id="5" name="Shape 53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" name="Shape 53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53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535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61904895"/>
      </p:ext>
    </p:extLst>
  </p:cSld>
  <p:clrMapOvr>
    <a:masterClrMapping/>
  </p:clrMapOvr>
  <p:transition spd="med">
    <p:pull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4247411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800" dirty="0"/>
              <a:t>That was quite a journey</a:t>
            </a:r>
            <a:endParaRPr lang="en" sz="2800" dirty="0"/>
          </a:p>
        </p:txBody>
      </p:sp>
      <p:sp>
        <p:nvSpPr>
          <p:cNvPr id="100" name="Shape 100"/>
          <p:cNvSpPr txBox="1"/>
          <p:nvPr/>
        </p:nvSpPr>
        <p:spPr>
          <a:xfrm>
            <a:off x="1133975" y="2291150"/>
            <a:ext cx="543899" cy="56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endParaRPr lang="en" sz="2400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CF971C-C799-4FA8-866C-E0071FBD7D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how</a:t>
            </a:r>
          </a:p>
        </p:txBody>
      </p:sp>
    </p:spTree>
    <p:extLst>
      <p:ext uri="{BB962C8B-B14F-4D97-AF65-F5344CB8AC3E}">
        <p14:creationId xmlns:p14="http://schemas.microsoft.com/office/powerpoint/2010/main" val="168038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338"/>
    </mc:Choice>
    <mc:Fallback xmlns="">
      <p:transition advTm="3338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98B6-6CE3-4870-9272-1D2D287DA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 </a:t>
            </a:r>
            <a:r>
              <a:rPr lang="en-US" dirty="0" err="1"/>
              <a:t>aways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EA0D14-8C5D-4377-AB78-A8E18A839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Less is more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Setup monitoring and measure everything!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Follow store guidelines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 Reactive!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Don’t be discouraged by the problems and keep chipping away logically</a:t>
            </a:r>
          </a:p>
        </p:txBody>
      </p:sp>
    </p:spTree>
    <p:extLst>
      <p:ext uri="{BB962C8B-B14F-4D97-AF65-F5344CB8AC3E}">
        <p14:creationId xmlns:p14="http://schemas.microsoft.com/office/powerpoint/2010/main" val="80805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>
            <a:spLocks noGrp="1"/>
          </p:cNvSpPr>
          <p:nvPr>
            <p:ph type="subTitle" idx="4294967295"/>
          </p:nvPr>
        </p:nvSpPr>
        <p:spPr>
          <a:xfrm>
            <a:off x="1148888" y="2253296"/>
            <a:ext cx="3380975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i="1" dirty="0">
                <a:latin typeface="Lora"/>
                <a:ea typeface="Lora"/>
                <a:cs typeface="Lora"/>
                <a:sym typeface="Lora"/>
              </a:rPr>
              <a:t>Any </a:t>
            </a:r>
            <a:r>
              <a:rPr lang="en" sz="3600" b="1" i="1" dirty="0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questions</a:t>
            </a:r>
            <a:r>
              <a:rPr lang="en" sz="3600" b="1" i="1" dirty="0">
                <a:latin typeface="Lora"/>
                <a:ea typeface="Lora"/>
                <a:cs typeface="Lora"/>
                <a:sym typeface="Lora"/>
              </a:rPr>
              <a:t> ?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</a:rPr>
              <a:t>You can find me at</a:t>
            </a:r>
          </a:p>
          <a:p>
            <a:pPr marL="457200" lvl="0" indent="-342900" rtl="0">
              <a:spcBef>
                <a:spcPts val="0"/>
              </a:spcBef>
              <a:buSzPct val="100000"/>
            </a:pPr>
            <a:r>
              <a:rPr lang="en" sz="1800" dirty="0">
                <a:solidFill>
                  <a:schemeClr val="dk1"/>
                </a:solidFill>
              </a:rPr>
              <a:t>@yaradhye</a:t>
            </a:r>
          </a:p>
          <a:p>
            <a:pPr marL="457200" lvl="0" indent="-342900" rtl="0">
              <a:spcBef>
                <a:spcPts val="0"/>
              </a:spcBef>
              <a:buSzPct val="100000"/>
            </a:pPr>
            <a:r>
              <a:rPr lang="en" sz="1800" dirty="0">
                <a:solidFill>
                  <a:schemeClr val="dk1"/>
                </a:solidFill>
              </a:rPr>
              <a:t>Presentation link: </a:t>
            </a:r>
          </a:p>
          <a:p>
            <a:pPr marL="457200" lvl="0" indent="-342900">
              <a:spcBef>
                <a:spcPts val="0"/>
              </a:spcBef>
              <a:buSzPct val="100000"/>
            </a:pPr>
            <a:r>
              <a:rPr lang="en-US" sz="1200" dirty="0">
                <a:solidFill>
                  <a:schemeClr val="dk1"/>
                </a:solidFill>
                <a:hlinkClick r:id="rId3"/>
              </a:rPr>
              <a:t>https://github.com/YogirajA/Presentations</a:t>
            </a:r>
            <a:endParaRPr lang="en-US" sz="1200" dirty="0">
              <a:solidFill>
                <a:schemeClr val="dk1"/>
              </a:solidFill>
            </a:endParaRPr>
          </a:p>
          <a:p>
            <a:pPr marL="457200" lvl="0" indent="-342900">
              <a:spcBef>
                <a:spcPts val="0"/>
              </a:spcBef>
              <a:buSzPct val="100000"/>
            </a:pPr>
            <a:endParaRPr lang="en" sz="1800" dirty="0">
              <a:solidFill>
                <a:schemeClr val="dk1"/>
              </a:solidFill>
            </a:endParaRPr>
          </a:p>
        </p:txBody>
      </p:sp>
      <p:cxnSp>
        <p:nvCxnSpPr>
          <p:cNvPr id="376" name="Shape 376"/>
          <p:cNvCxnSpPr/>
          <p:nvPr/>
        </p:nvCxnSpPr>
        <p:spPr>
          <a:xfrm>
            <a:off x="6450" y="1428750"/>
            <a:ext cx="23972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77" name="Shape 377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/>
              <a:t>Thanks!</a:t>
            </a:r>
          </a:p>
        </p:txBody>
      </p:sp>
      <p:cxnSp>
        <p:nvCxnSpPr>
          <p:cNvPr id="378" name="Shape 378"/>
          <p:cNvCxnSpPr/>
          <p:nvPr/>
        </p:nvCxnSpPr>
        <p:spPr>
          <a:xfrm>
            <a:off x="5589800" y="1428750"/>
            <a:ext cx="3554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79" name="Shape 379"/>
          <p:cNvSpPr/>
          <p:nvPr/>
        </p:nvSpPr>
        <p:spPr>
          <a:xfrm>
            <a:off x="831925" y="859175"/>
            <a:ext cx="1139100" cy="11391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80" name="Shape 380"/>
          <p:cNvGrpSpPr/>
          <p:nvPr/>
        </p:nvGrpSpPr>
        <p:grpSpPr>
          <a:xfrm>
            <a:off x="1148888" y="1190759"/>
            <a:ext cx="505722" cy="475767"/>
            <a:chOff x="5972700" y="2330200"/>
            <a:chExt cx="411625" cy="387275"/>
          </a:xfrm>
        </p:grpSpPr>
        <p:sp>
          <p:nvSpPr>
            <p:cNvPr id="381" name="Shape 38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" name="Picture 2" descr="A person wearing a costume&#10;&#10;Description generated with high confidence">
            <a:extLst>
              <a:ext uri="{FF2B5EF4-FFF2-40B4-BE49-F238E27FC236}">
                <a16:creationId xmlns:a16="http://schemas.microsoft.com/office/drawing/2014/main" id="{6155B064-6A90-4AE9-995E-39979284C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582" y="1870023"/>
            <a:ext cx="3875895" cy="258393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6248575" y="312075"/>
            <a:ext cx="2592000" cy="152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SlidesCarnival icons are </a:t>
            </a:r>
            <a:r>
              <a:rPr lang="en" sz="900" b="1">
                <a:solidFill>
                  <a:schemeClr val="dk1"/>
                </a:solidFill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editable shapes</a:t>
            </a:r>
            <a:r>
              <a:rPr lang="en" sz="9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This means that you can:</a:t>
            </a:r>
          </a:p>
          <a:p>
            <a:pPr marL="457200" lvl="0" indent="-285750" rtl="0">
              <a:spcBef>
                <a:spcPts val="0"/>
              </a:spcBef>
              <a:buClr>
                <a:schemeClr val="dk1"/>
              </a:buClr>
              <a:buSzPct val="100000"/>
              <a:buFont typeface="Quattrocento Sans"/>
              <a:buChar char="●"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Resize them without losing quality.</a:t>
            </a:r>
          </a:p>
          <a:p>
            <a:pPr marL="457200" lvl="0" indent="-285750" rtl="0">
              <a:spcBef>
                <a:spcPts val="0"/>
              </a:spcBef>
              <a:buClr>
                <a:schemeClr val="dk1"/>
              </a:buClr>
              <a:buSzPct val="100000"/>
              <a:buFont typeface="Quattrocento Sans"/>
              <a:buChar char="●"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Change line color, width and style</a:t>
            </a:r>
            <a:r>
              <a:rPr lang="en" sz="900"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latin typeface="Quattrocento Sans"/>
                <a:ea typeface="Quattrocento Sans"/>
                <a:cs typeface="Quattrocento Sans"/>
                <a:sym typeface="Quattrocento Sans"/>
              </a:rPr>
              <a:t>Isn’t that nice? :)</a:t>
            </a:r>
          </a:p>
          <a:p>
            <a:pPr lvl="0" rtl="0">
              <a:spcBef>
                <a:spcPts val="0"/>
              </a:spcBef>
              <a:buNone/>
            </a:pP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latin typeface="Quattrocento Sans"/>
                <a:ea typeface="Quattrocento Sans"/>
                <a:cs typeface="Quattrocento Sans"/>
                <a:sym typeface="Quattrocento Sans"/>
              </a:rPr>
              <a:t>Examples: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lvl="0" rtl="0">
              <a:spcBef>
                <a:spcPts val="0"/>
              </a:spcBef>
              <a:buNone/>
            </a:pP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13" name="Shape 413"/>
          <p:cNvGrpSpPr/>
          <p:nvPr/>
        </p:nvGrpSpPr>
        <p:grpSpPr>
          <a:xfrm>
            <a:off x="348746" y="333019"/>
            <a:ext cx="342902" cy="447293"/>
            <a:chOff x="590250" y="244200"/>
            <a:chExt cx="407975" cy="532175"/>
          </a:xfrm>
        </p:grpSpPr>
        <p:sp>
          <p:nvSpPr>
            <p:cNvPr id="414" name="Shape 414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28" name="Shape 428"/>
          <p:cNvGrpSpPr/>
          <p:nvPr/>
        </p:nvGrpSpPr>
        <p:grpSpPr>
          <a:xfrm>
            <a:off x="901438" y="399040"/>
            <a:ext cx="372593" cy="310144"/>
            <a:chOff x="1247825" y="322750"/>
            <a:chExt cx="443300" cy="369000"/>
          </a:xfrm>
        </p:grpSpPr>
        <p:sp>
          <p:nvSpPr>
            <p:cNvPr id="429" name="Shape 429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0" t="0" r="0" b="0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0" t="0" r="0" b="0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0" t="0" r="0" b="0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0" t="0" r="0" b="0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0" t="0" r="0" b="0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34" name="Shape 434"/>
          <p:cNvGrpSpPr/>
          <p:nvPr/>
        </p:nvGrpSpPr>
        <p:grpSpPr>
          <a:xfrm>
            <a:off x="1474617" y="397506"/>
            <a:ext cx="356203" cy="313212"/>
            <a:chOff x="1929775" y="320925"/>
            <a:chExt cx="423800" cy="372650"/>
          </a:xfrm>
        </p:grpSpPr>
        <p:sp>
          <p:nvSpPr>
            <p:cNvPr id="435" name="Shape 435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40" name="Shape 440"/>
          <p:cNvSpPr/>
          <p:nvPr/>
        </p:nvSpPr>
        <p:spPr>
          <a:xfrm>
            <a:off x="2071919" y="386253"/>
            <a:ext cx="291716" cy="335737"/>
          </a:xfrm>
          <a:custGeom>
            <a:avLst/>
            <a:gdLst/>
            <a:ahLst/>
            <a:cxnLst/>
            <a:rect l="0" t="0" r="0" b="0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1" name="Shape 441"/>
          <p:cNvSpPr/>
          <p:nvPr/>
        </p:nvSpPr>
        <p:spPr>
          <a:xfrm>
            <a:off x="2656887" y="387283"/>
            <a:ext cx="251792" cy="333678"/>
          </a:xfrm>
          <a:custGeom>
            <a:avLst/>
            <a:gdLst/>
            <a:ahLst/>
            <a:cxnLst/>
            <a:rect l="0" t="0" r="0" b="0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42" name="Shape 442"/>
          <p:cNvGrpSpPr/>
          <p:nvPr/>
        </p:nvGrpSpPr>
        <p:grpSpPr>
          <a:xfrm>
            <a:off x="3744261" y="362184"/>
            <a:ext cx="336767" cy="383835"/>
            <a:chOff x="4630125" y="278900"/>
            <a:chExt cx="400675" cy="456675"/>
          </a:xfrm>
        </p:grpSpPr>
        <p:sp>
          <p:nvSpPr>
            <p:cNvPr id="443" name="Shape 443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0" t="0" r="0" b="0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0" t="0" r="0" b="0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47" name="Shape 447"/>
          <p:cNvSpPr/>
          <p:nvPr/>
        </p:nvSpPr>
        <p:spPr>
          <a:xfrm>
            <a:off x="4284851" y="385749"/>
            <a:ext cx="385894" cy="336746"/>
          </a:xfrm>
          <a:custGeom>
            <a:avLst/>
            <a:gdLst/>
            <a:ahLst/>
            <a:cxnLst/>
            <a:rect l="0" t="0" r="0" b="0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48" name="Shape 448"/>
          <p:cNvGrpSpPr/>
          <p:nvPr/>
        </p:nvGrpSpPr>
        <p:grpSpPr>
          <a:xfrm>
            <a:off x="353873" y="908740"/>
            <a:ext cx="342881" cy="418127"/>
            <a:chOff x="596350" y="929175"/>
            <a:chExt cx="407950" cy="497475"/>
          </a:xfrm>
        </p:grpSpPr>
        <p:sp>
          <p:nvSpPr>
            <p:cNvPr id="449" name="Shape 449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56" name="Shape 456"/>
          <p:cNvGrpSpPr/>
          <p:nvPr/>
        </p:nvGrpSpPr>
        <p:grpSpPr>
          <a:xfrm>
            <a:off x="1478189" y="969656"/>
            <a:ext cx="349059" cy="298881"/>
            <a:chOff x="1934025" y="1001650"/>
            <a:chExt cx="415300" cy="355600"/>
          </a:xfrm>
        </p:grpSpPr>
        <p:sp>
          <p:nvSpPr>
            <p:cNvPr id="457" name="Shape 457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61" name="Shape 461"/>
          <p:cNvSpPr/>
          <p:nvPr/>
        </p:nvSpPr>
        <p:spPr>
          <a:xfrm>
            <a:off x="2042248" y="944598"/>
            <a:ext cx="351076" cy="349038"/>
          </a:xfrm>
          <a:custGeom>
            <a:avLst/>
            <a:gdLst/>
            <a:ahLst/>
            <a:cxnLst/>
            <a:rect l="0" t="0" r="0" b="0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2" name="Shape 462"/>
          <p:cNvSpPr/>
          <p:nvPr/>
        </p:nvSpPr>
        <p:spPr>
          <a:xfrm>
            <a:off x="2607758" y="961997"/>
            <a:ext cx="350068" cy="314241"/>
          </a:xfrm>
          <a:custGeom>
            <a:avLst/>
            <a:gdLst/>
            <a:ahLst/>
            <a:cxnLst/>
            <a:rect l="0" t="0" r="0" b="0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3" name="Shape 463"/>
          <p:cNvSpPr/>
          <p:nvPr/>
        </p:nvSpPr>
        <p:spPr>
          <a:xfrm>
            <a:off x="3177870" y="964560"/>
            <a:ext cx="339835" cy="309114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4" name="Shape 464"/>
          <p:cNvSpPr/>
          <p:nvPr/>
        </p:nvSpPr>
        <p:spPr>
          <a:xfrm>
            <a:off x="3754139" y="967628"/>
            <a:ext cx="317309" cy="302979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65" name="Shape 465"/>
          <p:cNvGrpSpPr/>
          <p:nvPr/>
        </p:nvGrpSpPr>
        <p:grpSpPr>
          <a:xfrm>
            <a:off x="4302584" y="947130"/>
            <a:ext cx="350068" cy="350572"/>
            <a:chOff x="5294400" y="974850"/>
            <a:chExt cx="416500" cy="417100"/>
          </a:xfrm>
        </p:grpSpPr>
        <p:sp>
          <p:nvSpPr>
            <p:cNvPr id="466" name="Shape 466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0" t="0" r="0" b="0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0" t="0" r="0" b="0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68" name="Shape 468"/>
          <p:cNvGrpSpPr/>
          <p:nvPr/>
        </p:nvGrpSpPr>
        <p:grpSpPr>
          <a:xfrm>
            <a:off x="4825606" y="907732"/>
            <a:ext cx="433992" cy="422729"/>
            <a:chOff x="5916675" y="927975"/>
            <a:chExt cx="516350" cy="502950"/>
          </a:xfrm>
        </p:grpSpPr>
        <p:sp>
          <p:nvSpPr>
            <p:cNvPr id="469" name="Shape 46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71" name="Shape 471"/>
          <p:cNvGrpSpPr/>
          <p:nvPr/>
        </p:nvGrpSpPr>
        <p:grpSpPr>
          <a:xfrm>
            <a:off x="327250" y="1557144"/>
            <a:ext cx="391000" cy="264085"/>
            <a:chOff x="564675" y="1700625"/>
            <a:chExt cx="465200" cy="314200"/>
          </a:xfrm>
        </p:grpSpPr>
        <p:sp>
          <p:nvSpPr>
            <p:cNvPr id="472" name="Shape 472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0" t="0" r="0" b="0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0" t="0" r="0" b="0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75" name="Shape 475"/>
          <p:cNvGrpSpPr/>
          <p:nvPr/>
        </p:nvGrpSpPr>
        <p:grpSpPr>
          <a:xfrm>
            <a:off x="892235" y="1492657"/>
            <a:ext cx="391000" cy="382826"/>
            <a:chOff x="1236875" y="1623900"/>
            <a:chExt cx="465200" cy="455475"/>
          </a:xfrm>
        </p:grpSpPr>
        <p:sp>
          <p:nvSpPr>
            <p:cNvPr id="476" name="Shape 476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0" t="0" r="0" b="0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0" t="0" r="0" b="0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0" t="0" r="0" b="0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0" t="0" r="0" b="0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83" name="Shape 483"/>
          <p:cNvGrpSpPr/>
          <p:nvPr/>
        </p:nvGrpSpPr>
        <p:grpSpPr>
          <a:xfrm>
            <a:off x="1469490" y="1500852"/>
            <a:ext cx="366457" cy="366436"/>
            <a:chOff x="1923675" y="1633650"/>
            <a:chExt cx="436000" cy="435975"/>
          </a:xfrm>
        </p:grpSpPr>
        <p:sp>
          <p:nvSpPr>
            <p:cNvPr id="484" name="Shape 484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90" name="Shape 490"/>
          <p:cNvGrpSpPr/>
          <p:nvPr/>
        </p:nvGrpSpPr>
        <p:grpSpPr>
          <a:xfrm>
            <a:off x="2032940" y="1499318"/>
            <a:ext cx="369504" cy="369504"/>
            <a:chOff x="2594050" y="1631825"/>
            <a:chExt cx="439625" cy="439625"/>
          </a:xfrm>
        </p:grpSpPr>
        <p:sp>
          <p:nvSpPr>
            <p:cNvPr id="491" name="Shape 491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95" name="Shape 495"/>
          <p:cNvSpPr/>
          <p:nvPr/>
        </p:nvSpPr>
        <p:spPr>
          <a:xfrm>
            <a:off x="2614398" y="1515739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96" name="Shape 496"/>
          <p:cNvGrpSpPr/>
          <p:nvPr/>
        </p:nvGrpSpPr>
        <p:grpSpPr>
          <a:xfrm>
            <a:off x="3197705" y="1471686"/>
            <a:ext cx="299911" cy="424767"/>
            <a:chOff x="3979850" y="1598950"/>
            <a:chExt cx="356825" cy="505375"/>
          </a:xfrm>
        </p:grpSpPr>
        <p:sp>
          <p:nvSpPr>
            <p:cNvPr id="497" name="Shape 497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0" t="0" r="0" b="0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0" t="0" r="0" b="0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99" name="Shape 499"/>
          <p:cNvGrpSpPr/>
          <p:nvPr/>
        </p:nvGrpSpPr>
        <p:grpSpPr>
          <a:xfrm>
            <a:off x="3715096" y="1562775"/>
            <a:ext cx="395098" cy="242589"/>
            <a:chOff x="4595425" y="1707325"/>
            <a:chExt cx="470075" cy="288625"/>
          </a:xfrm>
        </p:grpSpPr>
        <p:sp>
          <p:nvSpPr>
            <p:cNvPr id="500" name="Shape 500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0" t="0" r="0" b="0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0" t="0" r="0" b="0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05" name="Shape 505"/>
          <p:cNvGrpSpPr/>
          <p:nvPr/>
        </p:nvGrpSpPr>
        <p:grpSpPr>
          <a:xfrm>
            <a:off x="4299012" y="1503415"/>
            <a:ext cx="357233" cy="361309"/>
            <a:chOff x="5290150" y="1636700"/>
            <a:chExt cx="425025" cy="429875"/>
          </a:xfrm>
        </p:grpSpPr>
        <p:sp>
          <p:nvSpPr>
            <p:cNvPr id="506" name="Shape 506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0" t="0" r="0" b="0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0" t="0" r="0" b="0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08" name="Shape 508"/>
          <p:cNvGrpSpPr/>
          <p:nvPr/>
        </p:nvGrpSpPr>
        <p:grpSpPr>
          <a:xfrm>
            <a:off x="4862967" y="1492657"/>
            <a:ext cx="359271" cy="376691"/>
            <a:chOff x="5961125" y="1623900"/>
            <a:chExt cx="427450" cy="448175"/>
          </a:xfrm>
        </p:grpSpPr>
        <p:sp>
          <p:nvSpPr>
            <p:cNvPr id="509" name="Shape 509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4" name="Shape 514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5" name="Shape 515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16" name="Shape 516"/>
          <p:cNvGrpSpPr/>
          <p:nvPr/>
        </p:nvGrpSpPr>
        <p:grpSpPr>
          <a:xfrm>
            <a:off x="5415658" y="1502386"/>
            <a:ext cx="383835" cy="363369"/>
            <a:chOff x="6618700" y="1635475"/>
            <a:chExt cx="456675" cy="432325"/>
          </a:xfrm>
        </p:grpSpPr>
        <p:sp>
          <p:nvSpPr>
            <p:cNvPr id="517" name="Shape 517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0" t="0" r="0" b="0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0" t="0" r="0" b="0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0" t="0" r="0" b="0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0" t="0" r="0" b="0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0" t="0" r="0" b="0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22" name="Shape 522"/>
          <p:cNvGrpSpPr/>
          <p:nvPr/>
        </p:nvGrpSpPr>
        <p:grpSpPr>
          <a:xfrm>
            <a:off x="370746" y="2085798"/>
            <a:ext cx="304008" cy="326513"/>
            <a:chOff x="616425" y="2329600"/>
            <a:chExt cx="361700" cy="388475"/>
          </a:xfrm>
        </p:grpSpPr>
        <p:sp>
          <p:nvSpPr>
            <p:cNvPr id="523" name="Shape 523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0" t="0" r="0" b="0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0" t="0" r="0" b="0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0" t="0" r="0" b="0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0" t="0" r="0" b="0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0" t="0" r="0" b="0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0" t="0" r="0" b="0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31" name="Shape 531"/>
          <p:cNvGrpSpPr/>
          <p:nvPr/>
        </p:nvGrpSpPr>
        <p:grpSpPr>
          <a:xfrm>
            <a:off x="927557" y="2088865"/>
            <a:ext cx="320377" cy="320377"/>
            <a:chOff x="1278900" y="2333250"/>
            <a:chExt cx="381175" cy="381175"/>
          </a:xfrm>
        </p:grpSpPr>
        <p:sp>
          <p:nvSpPr>
            <p:cNvPr id="532" name="Shape 53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36" name="Shape 536"/>
          <p:cNvGrpSpPr/>
          <p:nvPr/>
        </p:nvGrpSpPr>
        <p:grpSpPr>
          <a:xfrm>
            <a:off x="1492520" y="2088865"/>
            <a:ext cx="320398" cy="320377"/>
            <a:chOff x="1951075" y="2333250"/>
            <a:chExt cx="381200" cy="381175"/>
          </a:xfrm>
        </p:grpSpPr>
        <p:sp>
          <p:nvSpPr>
            <p:cNvPr id="537" name="Shape 537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0" t="0" r="0" b="0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0" t="0" r="0" b="0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41" name="Shape 541"/>
          <p:cNvGrpSpPr/>
          <p:nvPr/>
        </p:nvGrpSpPr>
        <p:grpSpPr>
          <a:xfrm>
            <a:off x="2057504" y="2088865"/>
            <a:ext cx="320377" cy="320377"/>
            <a:chOff x="2623275" y="2333250"/>
            <a:chExt cx="381175" cy="381175"/>
          </a:xfrm>
        </p:grpSpPr>
        <p:sp>
          <p:nvSpPr>
            <p:cNvPr id="542" name="Shape 542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0" t="0" r="0" b="0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46" name="Shape 546"/>
          <p:cNvGrpSpPr/>
          <p:nvPr/>
        </p:nvGrpSpPr>
        <p:grpSpPr>
          <a:xfrm>
            <a:off x="2697208" y="2033603"/>
            <a:ext cx="170936" cy="426826"/>
            <a:chOff x="3384375" y="2267500"/>
            <a:chExt cx="203375" cy="507825"/>
          </a:xfrm>
        </p:grpSpPr>
        <p:sp>
          <p:nvSpPr>
            <p:cNvPr id="547" name="Shape 547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0" t="0" r="0" b="0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0" t="0" r="0" b="0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49" name="Shape 549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550" name="Shape 550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0" t="0" r="0" b="0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0" t="0" r="0" b="0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52" name="Shape 552"/>
          <p:cNvGrpSpPr/>
          <p:nvPr/>
        </p:nvGrpSpPr>
        <p:grpSpPr>
          <a:xfrm>
            <a:off x="3274989" y="2035641"/>
            <a:ext cx="145343" cy="422729"/>
            <a:chOff x="4071800" y="2269925"/>
            <a:chExt cx="172925" cy="502950"/>
          </a:xfrm>
        </p:grpSpPr>
        <p:sp>
          <p:nvSpPr>
            <p:cNvPr id="553" name="Shape 553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0" t="0" r="0" b="0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0" t="0" r="0" b="0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55" name="Shape 555"/>
          <p:cNvSpPr/>
          <p:nvPr/>
        </p:nvSpPr>
        <p:spPr>
          <a:xfrm>
            <a:off x="4317610" y="2080241"/>
            <a:ext cx="320377" cy="337775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56" name="Shape 556"/>
          <p:cNvGrpSpPr/>
          <p:nvPr/>
        </p:nvGrpSpPr>
        <p:grpSpPr>
          <a:xfrm>
            <a:off x="4872695" y="2086302"/>
            <a:ext cx="345970" cy="325504"/>
            <a:chOff x="5972700" y="2330200"/>
            <a:chExt cx="411625" cy="387275"/>
          </a:xfrm>
        </p:grpSpPr>
        <p:sp>
          <p:nvSpPr>
            <p:cNvPr id="557" name="Shape 557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59" name="Shape 559"/>
          <p:cNvGrpSpPr/>
          <p:nvPr/>
        </p:nvGrpSpPr>
        <p:grpSpPr>
          <a:xfrm>
            <a:off x="467992" y="2614430"/>
            <a:ext cx="109538" cy="399195"/>
            <a:chOff x="732125" y="2958550"/>
            <a:chExt cx="130325" cy="474950"/>
          </a:xfrm>
        </p:grpSpPr>
        <p:sp>
          <p:nvSpPr>
            <p:cNvPr id="560" name="Shape 560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0" t="0" r="0" b="0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0" t="0" r="0" b="0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68" name="Shape 568"/>
          <p:cNvSpPr/>
          <p:nvPr/>
        </p:nvSpPr>
        <p:spPr>
          <a:xfrm>
            <a:off x="1484912" y="2598659"/>
            <a:ext cx="335737" cy="430924"/>
          </a:xfrm>
          <a:custGeom>
            <a:avLst/>
            <a:gdLst/>
            <a:ahLst/>
            <a:cxnLst/>
            <a:rect l="0" t="0" r="0" b="0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9" name="Shape 569"/>
          <p:cNvSpPr/>
          <p:nvPr/>
        </p:nvSpPr>
        <p:spPr>
          <a:xfrm>
            <a:off x="963404" y="2598659"/>
            <a:ext cx="248745" cy="430924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70" name="Shape 570"/>
          <p:cNvGrpSpPr/>
          <p:nvPr/>
        </p:nvGrpSpPr>
        <p:grpSpPr>
          <a:xfrm>
            <a:off x="2023737" y="2627227"/>
            <a:ext cx="387932" cy="367466"/>
            <a:chOff x="2583100" y="2973775"/>
            <a:chExt cx="461550" cy="437200"/>
          </a:xfrm>
        </p:grpSpPr>
        <p:sp>
          <p:nvSpPr>
            <p:cNvPr id="571" name="Shape 571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73" name="Shape 573"/>
          <p:cNvSpPr/>
          <p:nvPr/>
        </p:nvSpPr>
        <p:spPr>
          <a:xfrm>
            <a:off x="3734681" y="2636021"/>
            <a:ext cx="356203" cy="356203"/>
          </a:xfrm>
          <a:custGeom>
            <a:avLst/>
            <a:gdLst/>
            <a:ahLst/>
            <a:cxnLst/>
            <a:rect l="0" t="0" r="0" b="0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74" name="Shape 574"/>
          <p:cNvGrpSpPr/>
          <p:nvPr/>
        </p:nvGrpSpPr>
        <p:grpSpPr>
          <a:xfrm>
            <a:off x="4263186" y="2655383"/>
            <a:ext cx="435021" cy="323445"/>
            <a:chOff x="5247525" y="3007275"/>
            <a:chExt cx="517575" cy="384825"/>
          </a:xfrm>
        </p:grpSpPr>
        <p:sp>
          <p:nvSpPr>
            <p:cNvPr id="575" name="Shape 575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77" name="Shape 577"/>
          <p:cNvGrpSpPr/>
          <p:nvPr/>
        </p:nvGrpSpPr>
        <p:grpSpPr>
          <a:xfrm>
            <a:off x="3174171" y="2636955"/>
            <a:ext cx="342881" cy="350068"/>
            <a:chOff x="3951850" y="2985350"/>
            <a:chExt cx="407950" cy="416500"/>
          </a:xfrm>
        </p:grpSpPr>
        <p:sp>
          <p:nvSpPr>
            <p:cNvPr id="578" name="Shape 578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82" name="Shape 582"/>
          <p:cNvGrpSpPr/>
          <p:nvPr/>
        </p:nvGrpSpPr>
        <p:grpSpPr>
          <a:xfrm>
            <a:off x="330844" y="3226503"/>
            <a:ext cx="397136" cy="305017"/>
            <a:chOff x="568950" y="3686775"/>
            <a:chExt cx="472500" cy="362900"/>
          </a:xfrm>
        </p:grpSpPr>
        <p:sp>
          <p:nvSpPr>
            <p:cNvPr id="583" name="Shape 583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0" t="0" r="0" b="0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0" t="0" r="0" b="0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0" t="0" r="0" b="0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86" name="Shape 586"/>
          <p:cNvSpPr/>
          <p:nvPr/>
        </p:nvSpPr>
        <p:spPr>
          <a:xfrm>
            <a:off x="4907685" y="2619652"/>
            <a:ext cx="270220" cy="388962"/>
          </a:xfrm>
          <a:custGeom>
            <a:avLst/>
            <a:gdLst/>
            <a:ahLst/>
            <a:cxnLst/>
            <a:rect l="0" t="0" r="0" b="0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87" name="Shape 587"/>
          <p:cNvGrpSpPr/>
          <p:nvPr/>
        </p:nvGrpSpPr>
        <p:grpSpPr>
          <a:xfrm>
            <a:off x="898896" y="3252096"/>
            <a:ext cx="377699" cy="253852"/>
            <a:chOff x="1244800" y="3717225"/>
            <a:chExt cx="449375" cy="302025"/>
          </a:xfrm>
        </p:grpSpPr>
        <p:sp>
          <p:nvSpPr>
            <p:cNvPr id="588" name="Shape 588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0" t="0" r="0" b="0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0" t="0" r="0" b="0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0" t="0" r="0" b="0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0" t="0" r="0" b="0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94" name="Shape 594"/>
          <p:cNvGrpSpPr/>
          <p:nvPr/>
        </p:nvGrpSpPr>
        <p:grpSpPr>
          <a:xfrm>
            <a:off x="1468986" y="3232639"/>
            <a:ext cx="367466" cy="287114"/>
            <a:chOff x="1923075" y="3694075"/>
            <a:chExt cx="437200" cy="341600"/>
          </a:xfrm>
        </p:grpSpPr>
        <p:sp>
          <p:nvSpPr>
            <p:cNvPr id="595" name="Shape 595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0" t="0" r="0" b="0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0" t="0" r="0" b="0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0" t="0" r="0" b="0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0" t="0" r="0" b="0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0" t="0" r="0" b="0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0" t="0" r="0" b="0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0" t="0" r="0" b="0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04" name="Shape 604"/>
          <p:cNvGrpSpPr/>
          <p:nvPr/>
        </p:nvGrpSpPr>
        <p:grpSpPr>
          <a:xfrm>
            <a:off x="2037542" y="3228037"/>
            <a:ext cx="360301" cy="295813"/>
            <a:chOff x="2599525" y="3688600"/>
            <a:chExt cx="428675" cy="351950"/>
          </a:xfrm>
        </p:grpSpPr>
        <p:sp>
          <p:nvSpPr>
            <p:cNvPr id="605" name="Shape 605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0" t="0" r="0" b="0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0" t="0" r="0" b="0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0" t="0" r="0" b="0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08" name="Shape 608"/>
          <p:cNvGrpSpPr/>
          <p:nvPr/>
        </p:nvGrpSpPr>
        <p:grpSpPr>
          <a:xfrm>
            <a:off x="2619924" y="3207571"/>
            <a:ext cx="333699" cy="329076"/>
            <a:chOff x="3292425" y="3664250"/>
            <a:chExt cx="397025" cy="391525"/>
          </a:xfrm>
        </p:grpSpPr>
        <p:sp>
          <p:nvSpPr>
            <p:cNvPr id="609" name="Shape 609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0" t="0" r="0" b="0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0" name="Shape 610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0" t="0" r="0" b="0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0" t="0" r="0" b="0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12" name="Shape 612"/>
          <p:cNvGrpSpPr/>
          <p:nvPr/>
        </p:nvGrpSpPr>
        <p:grpSpPr>
          <a:xfrm>
            <a:off x="3157781" y="3250037"/>
            <a:ext cx="369525" cy="268182"/>
            <a:chOff x="3932350" y="3714775"/>
            <a:chExt cx="439650" cy="319075"/>
          </a:xfrm>
        </p:grpSpPr>
        <p:sp>
          <p:nvSpPr>
            <p:cNvPr id="613" name="Shape 613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18" name="Shape 618"/>
          <p:cNvGrpSpPr/>
          <p:nvPr/>
        </p:nvGrpSpPr>
        <p:grpSpPr>
          <a:xfrm>
            <a:off x="3722765" y="3250037"/>
            <a:ext cx="369504" cy="268182"/>
            <a:chOff x="4604550" y="3714775"/>
            <a:chExt cx="439625" cy="319075"/>
          </a:xfrm>
        </p:grpSpPr>
        <p:sp>
          <p:nvSpPr>
            <p:cNvPr id="619" name="Shape 619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21" name="Shape 621"/>
          <p:cNvGrpSpPr/>
          <p:nvPr/>
        </p:nvGrpSpPr>
        <p:grpSpPr>
          <a:xfrm>
            <a:off x="4301050" y="3222406"/>
            <a:ext cx="353136" cy="313737"/>
            <a:chOff x="5292575" y="3681900"/>
            <a:chExt cx="420150" cy="373275"/>
          </a:xfrm>
        </p:grpSpPr>
        <p:sp>
          <p:nvSpPr>
            <p:cNvPr id="622" name="Shape 622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29" name="Shape 629"/>
          <p:cNvGrpSpPr/>
          <p:nvPr/>
        </p:nvGrpSpPr>
        <p:grpSpPr>
          <a:xfrm>
            <a:off x="4846073" y="3182482"/>
            <a:ext cx="393059" cy="393059"/>
            <a:chOff x="5941025" y="3634400"/>
            <a:chExt cx="467650" cy="467650"/>
          </a:xfrm>
        </p:grpSpPr>
        <p:sp>
          <p:nvSpPr>
            <p:cNvPr id="630" name="Shape 630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36" name="Shape 636"/>
          <p:cNvGrpSpPr/>
          <p:nvPr/>
        </p:nvGrpSpPr>
        <p:grpSpPr>
          <a:xfrm>
            <a:off x="5436146" y="3207571"/>
            <a:ext cx="342881" cy="342902"/>
            <a:chOff x="6643075" y="3664250"/>
            <a:chExt cx="407950" cy="407975"/>
          </a:xfrm>
        </p:grpSpPr>
        <p:sp>
          <p:nvSpPr>
            <p:cNvPr id="637" name="Shape 63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39" name="Shape 639"/>
          <p:cNvGrpSpPr/>
          <p:nvPr/>
        </p:nvGrpSpPr>
        <p:grpSpPr>
          <a:xfrm>
            <a:off x="336979" y="3758224"/>
            <a:ext cx="371564" cy="371543"/>
            <a:chOff x="576250" y="4319400"/>
            <a:chExt cx="442075" cy="442050"/>
          </a:xfrm>
        </p:grpSpPr>
        <p:sp>
          <p:nvSpPr>
            <p:cNvPr id="640" name="Shape 640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44" name="Shape 644"/>
          <p:cNvSpPr/>
          <p:nvPr/>
        </p:nvSpPr>
        <p:spPr>
          <a:xfrm>
            <a:off x="886643" y="3830522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5" name="Shape 645"/>
          <p:cNvSpPr/>
          <p:nvPr/>
        </p:nvSpPr>
        <p:spPr>
          <a:xfrm>
            <a:off x="3177366" y="3773702"/>
            <a:ext cx="340843" cy="340864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6" name="Shape 646"/>
          <p:cNvSpPr/>
          <p:nvPr/>
        </p:nvSpPr>
        <p:spPr>
          <a:xfrm>
            <a:off x="2612360" y="3795199"/>
            <a:ext cx="340843" cy="297873"/>
          </a:xfrm>
          <a:custGeom>
            <a:avLst/>
            <a:gdLst/>
            <a:ahLst/>
            <a:cxnLst/>
            <a:rect l="0" t="0" r="0" b="0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7" name="Shape 647"/>
          <p:cNvSpPr/>
          <p:nvPr/>
        </p:nvSpPr>
        <p:spPr>
          <a:xfrm>
            <a:off x="3740837" y="3772168"/>
            <a:ext cx="343911" cy="343932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48" name="Shape 648"/>
          <p:cNvGrpSpPr/>
          <p:nvPr/>
        </p:nvGrpSpPr>
        <p:grpSpPr>
          <a:xfrm>
            <a:off x="4280584" y="3777157"/>
            <a:ext cx="394068" cy="325504"/>
            <a:chOff x="5268225" y="4341925"/>
            <a:chExt cx="468850" cy="387275"/>
          </a:xfrm>
        </p:grpSpPr>
        <p:sp>
          <p:nvSpPr>
            <p:cNvPr id="649" name="Shape 649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57" name="Shape 657"/>
          <p:cNvGrpSpPr/>
          <p:nvPr/>
        </p:nvGrpSpPr>
        <p:grpSpPr>
          <a:xfrm>
            <a:off x="4865530" y="3766924"/>
            <a:ext cx="354144" cy="354144"/>
            <a:chOff x="5964175" y="4329750"/>
            <a:chExt cx="421350" cy="421350"/>
          </a:xfrm>
        </p:grpSpPr>
        <p:sp>
          <p:nvSpPr>
            <p:cNvPr id="658" name="Shape 658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60" name="Shape 660"/>
          <p:cNvGrpSpPr/>
          <p:nvPr/>
        </p:nvGrpSpPr>
        <p:grpSpPr>
          <a:xfrm>
            <a:off x="901438" y="4331908"/>
            <a:ext cx="372593" cy="360301"/>
            <a:chOff x="1247825" y="5001950"/>
            <a:chExt cx="443300" cy="428675"/>
          </a:xfrm>
        </p:grpSpPr>
        <p:sp>
          <p:nvSpPr>
            <p:cNvPr id="661" name="Shape 661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0" t="0" r="0" b="0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0" t="0" r="0" b="0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0" t="0" r="0" b="0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0" t="0" r="0" b="0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67" name="Shape 667"/>
          <p:cNvGrpSpPr/>
          <p:nvPr/>
        </p:nvGrpSpPr>
        <p:grpSpPr>
          <a:xfrm>
            <a:off x="1499685" y="4313984"/>
            <a:ext cx="306068" cy="389991"/>
            <a:chOff x="1959600" y="4980625"/>
            <a:chExt cx="364150" cy="464000"/>
          </a:xfrm>
        </p:grpSpPr>
        <p:sp>
          <p:nvSpPr>
            <p:cNvPr id="668" name="Shape 668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0" t="0" r="0" b="0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0" t="0" r="0" b="0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0" t="0" r="0" b="0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75" name="Shape 675"/>
          <p:cNvGrpSpPr/>
          <p:nvPr/>
        </p:nvGrpSpPr>
        <p:grpSpPr>
          <a:xfrm>
            <a:off x="2042165" y="4328840"/>
            <a:ext cx="351076" cy="360805"/>
            <a:chOff x="2605025" y="4998300"/>
            <a:chExt cx="417700" cy="429275"/>
          </a:xfrm>
        </p:grpSpPr>
        <p:sp>
          <p:nvSpPr>
            <p:cNvPr id="676" name="Shape 676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0" t="0" r="0" b="0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0" t="0" r="0" b="0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0" t="0" r="0" b="0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79" name="Shape 679"/>
          <p:cNvGrpSpPr/>
          <p:nvPr/>
        </p:nvGrpSpPr>
        <p:grpSpPr>
          <a:xfrm>
            <a:off x="2572856" y="4331908"/>
            <a:ext cx="419661" cy="349542"/>
            <a:chOff x="3236425" y="5001950"/>
            <a:chExt cx="499300" cy="415875"/>
          </a:xfrm>
        </p:grpSpPr>
        <p:sp>
          <p:nvSpPr>
            <p:cNvPr id="680" name="Shape 680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0" t="0" r="0" b="0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0" t="0" r="0" b="0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0" t="0" r="0" b="0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0" t="0" r="0" b="0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86" name="Shape 686"/>
          <p:cNvGrpSpPr/>
          <p:nvPr/>
        </p:nvGrpSpPr>
        <p:grpSpPr>
          <a:xfrm>
            <a:off x="3187976" y="4313984"/>
            <a:ext cx="319368" cy="380263"/>
            <a:chOff x="3968275" y="4980625"/>
            <a:chExt cx="379975" cy="452425"/>
          </a:xfrm>
        </p:grpSpPr>
        <p:sp>
          <p:nvSpPr>
            <p:cNvPr id="687" name="Shape 687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0" t="0" r="0" b="0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0" t="0" r="0" b="0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0" t="0" r="0" b="0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90" name="Shape 690"/>
          <p:cNvGrpSpPr/>
          <p:nvPr/>
        </p:nvGrpSpPr>
        <p:grpSpPr>
          <a:xfrm>
            <a:off x="4843509" y="4398938"/>
            <a:ext cx="404322" cy="220084"/>
            <a:chOff x="5937975" y="5081700"/>
            <a:chExt cx="481050" cy="261850"/>
          </a:xfrm>
        </p:grpSpPr>
        <p:sp>
          <p:nvSpPr>
            <p:cNvPr id="691" name="Shape 691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0" t="0" r="0" b="0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0" t="0" r="0" b="0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0" t="0" r="0" b="0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94" name="Shape 694"/>
          <p:cNvGrpSpPr/>
          <p:nvPr/>
        </p:nvGrpSpPr>
        <p:grpSpPr>
          <a:xfrm>
            <a:off x="5461718" y="4356471"/>
            <a:ext cx="290182" cy="333678"/>
            <a:chOff x="6673500" y="5031175"/>
            <a:chExt cx="345250" cy="397000"/>
          </a:xfrm>
        </p:grpSpPr>
        <p:sp>
          <p:nvSpPr>
            <p:cNvPr id="695" name="Shape 695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0" t="0" r="0" b="0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0" t="0" r="0" b="0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0" t="0" r="0" b="0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0" t="0" r="0" b="0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0" t="0" r="0" b="0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00" name="Shape 700"/>
          <p:cNvGrpSpPr/>
          <p:nvPr/>
        </p:nvGrpSpPr>
        <p:grpSpPr>
          <a:xfrm>
            <a:off x="3153705" y="381116"/>
            <a:ext cx="387932" cy="345970"/>
            <a:chOff x="3927500" y="301425"/>
            <a:chExt cx="461550" cy="411625"/>
          </a:xfrm>
        </p:grpSpPr>
        <p:sp>
          <p:nvSpPr>
            <p:cNvPr id="701" name="Shape 701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0" t="0" r="0" b="0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0" t="0" r="0" b="0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0" t="0" r="0" b="0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0" t="0" r="0" b="0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0" t="0" r="0" b="0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0" t="0" r="0" b="0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0" t="0" r="0" b="0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0" t="0" r="0" b="0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0" t="0" r="0" b="0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0" t="0" r="0" b="0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0" t="0" r="0" b="0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0" t="0" r="0" b="0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0" t="0" r="0" b="0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0" t="0" r="0" b="0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0" t="0" r="0" b="0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0" t="0" r="0" b="0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0" t="0" r="0" b="0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0" t="0" r="0" b="0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0" t="0" r="0" b="0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0" t="0" r="0" b="0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0" t="0" r="0" b="0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0" t="0" r="0" b="0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0" t="0" r="0" b="0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0" t="0" r="0" b="0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0" t="0" r="0" b="0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28" name="Shape 728"/>
          <p:cNvGrpSpPr/>
          <p:nvPr/>
        </p:nvGrpSpPr>
        <p:grpSpPr>
          <a:xfrm>
            <a:off x="5441252" y="387777"/>
            <a:ext cx="332669" cy="332669"/>
            <a:chOff x="6649150" y="309350"/>
            <a:chExt cx="395800" cy="395800"/>
          </a:xfrm>
        </p:grpSpPr>
        <p:sp>
          <p:nvSpPr>
            <p:cNvPr id="729" name="Shape 729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0" t="0" r="0" b="0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0" t="0" r="0" b="0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1" name="Shape 731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0" t="0" r="0" b="0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52" name="Shape 752"/>
          <p:cNvGrpSpPr/>
          <p:nvPr/>
        </p:nvGrpSpPr>
        <p:grpSpPr>
          <a:xfrm>
            <a:off x="4873704" y="395447"/>
            <a:ext cx="337796" cy="319873"/>
            <a:chOff x="5973900" y="318475"/>
            <a:chExt cx="401900" cy="380575"/>
          </a:xfrm>
        </p:grpSpPr>
        <p:sp>
          <p:nvSpPr>
            <p:cNvPr id="753" name="Shape 753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67" name="Shape 767"/>
          <p:cNvGrpSpPr/>
          <p:nvPr/>
        </p:nvGrpSpPr>
        <p:grpSpPr>
          <a:xfrm>
            <a:off x="918857" y="908740"/>
            <a:ext cx="342881" cy="418127"/>
            <a:chOff x="1268550" y="929175"/>
            <a:chExt cx="407950" cy="497475"/>
          </a:xfrm>
        </p:grpSpPr>
        <p:sp>
          <p:nvSpPr>
            <p:cNvPr id="768" name="Shape 768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71" name="Shape 771"/>
          <p:cNvGrpSpPr/>
          <p:nvPr/>
        </p:nvGrpSpPr>
        <p:grpSpPr>
          <a:xfrm>
            <a:off x="5404921" y="924605"/>
            <a:ext cx="405331" cy="388962"/>
            <a:chOff x="6605925" y="948050"/>
            <a:chExt cx="482250" cy="462775"/>
          </a:xfrm>
        </p:grpSpPr>
        <p:sp>
          <p:nvSpPr>
            <p:cNvPr id="772" name="Shape 772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0" t="0" r="0" b="0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0" t="0" r="0" b="0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0" t="0" r="0" b="0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0" t="0" r="0" b="0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78" name="Shape 778"/>
          <p:cNvGrpSpPr/>
          <p:nvPr/>
        </p:nvGrpSpPr>
        <p:grpSpPr>
          <a:xfrm>
            <a:off x="5499603" y="2076573"/>
            <a:ext cx="215966" cy="342398"/>
            <a:chOff x="6718575" y="2318625"/>
            <a:chExt cx="256950" cy="407375"/>
          </a:xfrm>
        </p:grpSpPr>
        <p:sp>
          <p:nvSpPr>
            <p:cNvPr id="779" name="Shape 779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0" name="Shape 780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1" name="Shape 781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5" name="Shape 785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87" name="Shape 787"/>
          <p:cNvGrpSpPr/>
          <p:nvPr/>
        </p:nvGrpSpPr>
        <p:grpSpPr>
          <a:xfrm>
            <a:off x="2600992" y="2703481"/>
            <a:ext cx="363369" cy="221114"/>
            <a:chOff x="3269900" y="3064500"/>
            <a:chExt cx="432325" cy="263075"/>
          </a:xfrm>
        </p:grpSpPr>
        <p:sp>
          <p:nvSpPr>
            <p:cNvPr id="788" name="Shape 788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0" t="0" r="0" b="0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0" t="0" r="0" b="0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0" name="Shape 790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0" t="0" r="0" b="0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91" name="Shape 791"/>
          <p:cNvGrpSpPr/>
          <p:nvPr/>
        </p:nvGrpSpPr>
        <p:grpSpPr>
          <a:xfrm>
            <a:off x="5475019" y="2635926"/>
            <a:ext cx="265114" cy="372593"/>
            <a:chOff x="6689325" y="2984125"/>
            <a:chExt cx="315425" cy="443300"/>
          </a:xfrm>
        </p:grpSpPr>
        <p:sp>
          <p:nvSpPr>
            <p:cNvPr id="792" name="Shape 792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0" t="0" r="0" b="0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0" t="0" r="0" b="0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97" name="Shape 797"/>
          <p:cNvGrpSpPr/>
          <p:nvPr/>
        </p:nvGrpSpPr>
        <p:grpSpPr>
          <a:xfrm>
            <a:off x="1523744" y="3730593"/>
            <a:ext cx="256415" cy="414534"/>
            <a:chOff x="1988225" y="4286525"/>
            <a:chExt cx="305075" cy="493200"/>
          </a:xfrm>
        </p:grpSpPr>
        <p:sp>
          <p:nvSpPr>
            <p:cNvPr id="798" name="Shape 798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0" t="0" r="0" b="0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0" t="0" r="0" b="0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0" t="0" r="0" b="0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0" t="0" r="0" b="0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3" name="Shape 803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05" name="Shape 805"/>
          <p:cNvGrpSpPr/>
          <p:nvPr/>
        </p:nvGrpSpPr>
        <p:grpSpPr>
          <a:xfrm>
            <a:off x="2067737" y="3759758"/>
            <a:ext cx="309640" cy="392030"/>
            <a:chOff x="2635450" y="4321225"/>
            <a:chExt cx="368400" cy="466425"/>
          </a:xfrm>
        </p:grpSpPr>
        <p:sp>
          <p:nvSpPr>
            <p:cNvPr id="806" name="Shape 806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0" t="0" r="0" b="0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0" t="0" r="0" b="0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8" name="Shape 808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0" t="0" r="0" b="0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9" name="Shape 809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12" name="Shape 812"/>
          <p:cNvGrpSpPr/>
          <p:nvPr/>
        </p:nvGrpSpPr>
        <p:grpSpPr>
          <a:xfrm>
            <a:off x="5436146" y="3750030"/>
            <a:ext cx="342881" cy="383835"/>
            <a:chOff x="6643075" y="4309650"/>
            <a:chExt cx="407950" cy="456675"/>
          </a:xfrm>
        </p:grpSpPr>
        <p:sp>
          <p:nvSpPr>
            <p:cNvPr id="813" name="Shape 813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6" name="Shape 816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0" t="0" r="0" b="0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0" t="0" r="0" b="0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0" t="0" r="0" b="0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9" name="Shape 819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0" t="0" r="0" b="0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0" name="Shape 820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0" t="0" r="0" b="0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1" name="Shape 821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0" t="0" r="0" b="0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22" name="Shape 822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823" name="Shape 823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8" name="Shape 828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34" name="Shape 834"/>
          <p:cNvGrpSpPr/>
          <p:nvPr/>
        </p:nvGrpSpPr>
        <p:grpSpPr>
          <a:xfrm>
            <a:off x="3682337" y="4299654"/>
            <a:ext cx="460615" cy="418653"/>
            <a:chOff x="4556450" y="4963575"/>
            <a:chExt cx="548025" cy="498100"/>
          </a:xfrm>
        </p:grpSpPr>
        <p:sp>
          <p:nvSpPr>
            <p:cNvPr id="835" name="Shape 835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0" t="0" r="0" b="0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0" t="0" r="0" b="0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0" t="0" r="0" b="0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40" name="Shape 840"/>
          <p:cNvGrpSpPr/>
          <p:nvPr/>
        </p:nvGrpSpPr>
        <p:grpSpPr>
          <a:xfrm>
            <a:off x="299619" y="4390238"/>
            <a:ext cx="445254" cy="246182"/>
            <a:chOff x="531800" y="5071350"/>
            <a:chExt cx="529750" cy="292900"/>
          </a:xfrm>
        </p:grpSpPr>
        <p:sp>
          <p:nvSpPr>
            <p:cNvPr id="841" name="Shape 841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0" t="0" r="0" b="0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2" name="Shape 842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0" t="0" r="0" b="0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3" name="Shape 843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4" name="Shape 844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5" name="Shape 845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0" t="0" r="0" b="0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6" name="Shape 846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7" name="Shape 847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48" name="Shape 848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849" name="Shape 84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CD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CD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51" name="Shape 851"/>
          <p:cNvGrpSpPr/>
          <p:nvPr/>
        </p:nvGrpSpPr>
        <p:grpSpPr>
          <a:xfrm>
            <a:off x="6359914" y="2509301"/>
            <a:ext cx="1079481" cy="1051467"/>
            <a:chOff x="5916675" y="927975"/>
            <a:chExt cx="516350" cy="502950"/>
          </a:xfrm>
        </p:grpSpPr>
        <p:sp>
          <p:nvSpPr>
            <p:cNvPr id="852" name="Shape 852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CD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3" name="Shape 853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CD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54" name="Shape 854"/>
          <p:cNvGrpSpPr/>
          <p:nvPr/>
        </p:nvGrpSpPr>
        <p:grpSpPr>
          <a:xfrm>
            <a:off x="6360056" y="1803400"/>
            <a:ext cx="433992" cy="422729"/>
            <a:chOff x="5916675" y="927975"/>
            <a:chExt cx="516350" cy="502950"/>
          </a:xfrm>
        </p:grpSpPr>
        <p:sp>
          <p:nvSpPr>
            <p:cNvPr id="855" name="Shape 855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CD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6" name="Shape 856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CD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57" name="Shape 857"/>
          <p:cNvSpPr/>
          <p:nvPr/>
        </p:nvSpPr>
        <p:spPr>
          <a:xfrm>
            <a:off x="7436055" y="2039777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A4C2F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8" name="Shape 858"/>
          <p:cNvSpPr/>
          <p:nvPr/>
        </p:nvSpPr>
        <p:spPr>
          <a:xfrm>
            <a:off x="6552218" y="2039777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A4C2F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9" name="Shape 859"/>
          <p:cNvSpPr/>
          <p:nvPr/>
        </p:nvSpPr>
        <p:spPr>
          <a:xfrm>
            <a:off x="6837753" y="3097315"/>
            <a:ext cx="1000561" cy="565193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 txBox="1"/>
          <p:nvPr/>
        </p:nvSpPr>
        <p:spPr>
          <a:xfrm>
            <a:off x="2087650" y="9142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Now you can use any emoji as an icon!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And of course it resizes without losing quality and you can change the color.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How? Follow Google instructions </a:t>
            </a:r>
            <a:r>
              <a:rPr lang="en" u="sng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https://twitter.com/googledocs/status/730087240156643328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65" name="Shape 865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dk1"/>
                </a:solidFill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 and many more...</a:t>
            </a:r>
          </a:p>
        </p:txBody>
      </p:sp>
      <p:sp>
        <p:nvSpPr>
          <p:cNvPr id="866" name="Shape 866"/>
          <p:cNvSpPr txBox="1"/>
          <p:nvPr/>
        </p:nvSpPr>
        <p:spPr>
          <a:xfrm>
            <a:off x="5727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en" sz="9600">
                <a:solidFill>
                  <a:srgbClr val="F6921D"/>
                </a:solidFill>
              </a:rPr>
              <a:t>😉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824685" y="2238000"/>
            <a:ext cx="7960455" cy="819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buNone/>
            </a:pPr>
            <a:r>
              <a:rPr lang="en-US" i="0"/>
              <a:t>In school, you're taught a lesson and then given a test. In life, you're given a test that teaches you a lesson.</a:t>
            </a:r>
          </a:p>
          <a:p>
            <a:pPr lvl="0">
              <a:buNone/>
            </a:pPr>
            <a:r>
              <a:rPr lang="en-US" sz="1600" i="0"/>
              <a:t> -Tom </a:t>
            </a:r>
            <a:r>
              <a:rPr lang="en-US" sz="1600" i="0" err="1"/>
              <a:t>Bodett</a:t>
            </a:r>
            <a:r>
              <a:rPr lang="en-US" sz="1600" i="0"/>
              <a:t>, </a:t>
            </a:r>
            <a:r>
              <a:rPr lang="en-US" sz="1100" i="0"/>
              <a:t>Actor, Author, </a:t>
            </a:r>
            <a:r>
              <a:rPr lang="en-US" sz="1100" i="0" err="1"/>
              <a:t>etc</a:t>
            </a:r>
            <a:endParaRPr lang="en" sz="1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157"/>
    </mc:Choice>
    <mc:Fallback xmlns="">
      <p:transition advTm="5157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7AF51-C32B-4730-B173-9F5110B26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Background and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E5840-36AD-42B4-98CF-ECA360DAAB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 an App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Mix of features and wish lists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Everything is important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Some challenges</a:t>
            </a:r>
          </a:p>
        </p:txBody>
      </p:sp>
    </p:spTree>
    <p:extLst>
      <p:ext uri="{BB962C8B-B14F-4D97-AF65-F5344CB8AC3E}">
        <p14:creationId xmlns:p14="http://schemas.microsoft.com/office/powerpoint/2010/main" val="1224813599"/>
      </p:ext>
    </p:extLst>
  </p:cSld>
  <p:clrMapOvr>
    <a:masterClrMapping/>
  </p:clrMapOvr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1458</Words>
  <Application>Microsoft Office PowerPoint</Application>
  <PresentationFormat>On-screen Show (16:9)</PresentationFormat>
  <Paragraphs>321</Paragraphs>
  <Slides>79</Slides>
  <Notes>78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5" baseType="lpstr">
      <vt:lpstr>Arial</vt:lpstr>
      <vt:lpstr>Fira Code</vt:lpstr>
      <vt:lpstr>Lora</vt:lpstr>
      <vt:lpstr>Quattrocento Sans</vt:lpstr>
      <vt:lpstr>Wingdings</vt:lpstr>
      <vt:lpstr>Viola template</vt:lpstr>
      <vt:lpstr>Building pragmatic mobile applications</vt:lpstr>
      <vt:lpstr>PowerPoint Presentation</vt:lpstr>
      <vt:lpstr>Hello!</vt:lpstr>
      <vt:lpstr>~2.8 million apps in Google Play</vt:lpstr>
      <vt:lpstr>Mobile technology choice</vt:lpstr>
      <vt:lpstr>All the research is pointing towards the jump</vt:lpstr>
      <vt:lpstr>Very tough problems</vt:lpstr>
      <vt:lpstr>PowerPoint Presentation</vt:lpstr>
      <vt:lpstr>Project Background and context</vt:lpstr>
      <vt:lpstr>Agenda</vt:lpstr>
      <vt:lpstr>Business case guidelines</vt:lpstr>
      <vt:lpstr>Answer critical questions</vt:lpstr>
      <vt:lpstr>Priorities</vt:lpstr>
      <vt:lpstr>User interface</vt:lpstr>
      <vt:lpstr>User interface</vt:lpstr>
      <vt:lpstr>Lesson</vt:lpstr>
      <vt:lpstr>Volume control </vt:lpstr>
      <vt:lpstr>Volume control</vt:lpstr>
      <vt:lpstr>Lesson</vt:lpstr>
      <vt:lpstr>Setting up the users for success</vt:lpstr>
      <vt:lpstr>Lesson</vt:lpstr>
      <vt:lpstr>Simple and awesome</vt:lpstr>
      <vt:lpstr>Lesson</vt:lpstr>
      <vt:lpstr>Lesson</vt:lpstr>
      <vt:lpstr>Readings</vt:lpstr>
      <vt:lpstr>Architecture and Design</vt:lpstr>
      <vt:lpstr>Communication</vt:lpstr>
      <vt:lpstr>Xamarin Connectivity Plugin</vt:lpstr>
      <vt:lpstr>Lesson</vt:lpstr>
      <vt:lpstr>Power management</vt:lpstr>
      <vt:lpstr>Lesson</vt:lpstr>
      <vt:lpstr>Local storage</vt:lpstr>
      <vt:lpstr>Lesson</vt:lpstr>
      <vt:lpstr>Readings</vt:lpstr>
      <vt:lpstr>System Overview</vt:lpstr>
      <vt:lpstr>Primary System Components</vt:lpstr>
      <vt:lpstr>Secondary System Components</vt:lpstr>
      <vt:lpstr>High level architecture</vt:lpstr>
      <vt:lpstr>Programming the App</vt:lpstr>
      <vt:lpstr>What’s the Xamarin appeal?</vt:lpstr>
      <vt:lpstr>Lesson</vt:lpstr>
      <vt:lpstr>Shared libraries</vt:lpstr>
      <vt:lpstr>Portable Class Libraries</vt:lpstr>
      <vt:lpstr>Netstandard </vt:lpstr>
      <vt:lpstr>Lesson</vt:lpstr>
      <vt:lpstr>Reactive programming</vt:lpstr>
      <vt:lpstr>Reactive programming – searching cities</vt:lpstr>
      <vt:lpstr>Reactive UI based on RX</vt:lpstr>
      <vt:lpstr> Non reactive timer code</vt:lpstr>
      <vt:lpstr> Reactive timer code</vt:lpstr>
      <vt:lpstr>Lesson</vt:lpstr>
      <vt:lpstr> Readings</vt:lpstr>
      <vt:lpstr>Service Location with Splat</vt:lpstr>
      <vt:lpstr>Lesson</vt:lpstr>
      <vt:lpstr> Readings</vt:lpstr>
      <vt:lpstr>Singleton .Net HttpClient?</vt:lpstr>
      <vt:lpstr>Lesson</vt:lpstr>
      <vt:lpstr>Readings</vt:lpstr>
      <vt:lpstr>Charting lessons</vt:lpstr>
      <vt:lpstr>Logging and monitoring</vt:lpstr>
      <vt:lpstr>Lesson</vt:lpstr>
      <vt:lpstr>Testing</vt:lpstr>
      <vt:lpstr>Testing Lesson</vt:lpstr>
      <vt:lpstr>DevOps for the App</vt:lpstr>
      <vt:lpstr>CI and CD</vt:lpstr>
      <vt:lpstr>DevOps</vt:lpstr>
      <vt:lpstr>Lesson</vt:lpstr>
      <vt:lpstr>External interfaces</vt:lpstr>
      <vt:lpstr>Azure Notifications hub</vt:lpstr>
      <vt:lpstr>Lesson</vt:lpstr>
      <vt:lpstr>Rejection</vt:lpstr>
      <vt:lpstr>Rejection</vt:lpstr>
      <vt:lpstr>Rejection</vt:lpstr>
      <vt:lpstr>Lesson</vt:lpstr>
      <vt:lpstr>That was quite a journey</vt:lpstr>
      <vt:lpstr>Key take aways</vt:lpstr>
      <vt:lpstr>Thanks!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lastModifiedBy/>
  <cp:revision>1</cp:revision>
  <dcterms:modified xsi:type="dcterms:W3CDTF">2017-10-14T01:58:07Z</dcterms:modified>
</cp:coreProperties>
</file>